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4" r:id="rId2"/>
  </p:sldMasterIdLst>
  <p:notesMasterIdLst>
    <p:notesMasterId r:id="rId56"/>
  </p:notesMasterIdLst>
  <p:handoutMasterIdLst>
    <p:handoutMasterId r:id="rId57"/>
  </p:handoutMasterIdLst>
  <p:sldIdLst>
    <p:sldId id="340" r:id="rId3"/>
    <p:sldId id="287" r:id="rId4"/>
    <p:sldId id="259" r:id="rId5"/>
    <p:sldId id="350" r:id="rId6"/>
    <p:sldId id="258" r:id="rId7"/>
    <p:sldId id="301" r:id="rId8"/>
    <p:sldId id="344" r:id="rId9"/>
    <p:sldId id="346" r:id="rId10"/>
    <p:sldId id="302" r:id="rId11"/>
    <p:sldId id="303" r:id="rId12"/>
    <p:sldId id="325" r:id="rId13"/>
    <p:sldId id="304" r:id="rId14"/>
    <p:sldId id="309" r:id="rId15"/>
    <p:sldId id="310" r:id="rId16"/>
    <p:sldId id="305" r:id="rId17"/>
    <p:sldId id="316" r:id="rId18"/>
    <p:sldId id="315" r:id="rId19"/>
    <p:sldId id="306" r:id="rId20"/>
    <p:sldId id="317" r:id="rId21"/>
    <p:sldId id="318" r:id="rId22"/>
    <p:sldId id="311" r:id="rId23"/>
    <p:sldId id="321" r:id="rId24"/>
    <p:sldId id="261" r:id="rId25"/>
    <p:sldId id="307" r:id="rId26"/>
    <p:sldId id="263" r:id="rId27"/>
    <p:sldId id="308" r:id="rId28"/>
    <p:sldId id="264" r:id="rId29"/>
    <p:sldId id="265" r:id="rId30"/>
    <p:sldId id="319" r:id="rId31"/>
    <p:sldId id="289" r:id="rId32"/>
    <p:sldId id="329" r:id="rId33"/>
    <p:sldId id="336" r:id="rId34"/>
    <p:sldId id="330" r:id="rId35"/>
    <p:sldId id="337" r:id="rId36"/>
    <p:sldId id="333" r:id="rId37"/>
    <p:sldId id="338" r:id="rId38"/>
    <p:sldId id="272" r:id="rId39"/>
    <p:sldId id="334" r:id="rId40"/>
    <p:sldId id="335" r:id="rId41"/>
    <p:sldId id="320" r:id="rId42"/>
    <p:sldId id="345" r:id="rId43"/>
    <p:sldId id="270" r:id="rId44"/>
    <p:sldId id="298" r:id="rId45"/>
    <p:sldId id="299" r:id="rId46"/>
    <p:sldId id="292" r:id="rId47"/>
    <p:sldId id="293" r:id="rId48"/>
    <p:sldId id="296" r:id="rId49"/>
    <p:sldId id="295" r:id="rId50"/>
    <p:sldId id="277" r:id="rId51"/>
    <p:sldId id="297" r:id="rId52"/>
    <p:sldId id="322" r:id="rId53"/>
    <p:sldId id="342" r:id="rId54"/>
    <p:sldId id="278" r:id="rId55"/>
  </p:sldIdLst>
  <p:sldSz cx="12192000" cy="685800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D8D"/>
    <a:srgbClr val="6FB4D7"/>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88" autoAdjust="0"/>
    <p:restoredTop sz="80091" autoAdjust="0"/>
  </p:normalViewPr>
  <p:slideViewPr>
    <p:cSldViewPr snapToGrid="0">
      <p:cViewPr varScale="1">
        <p:scale>
          <a:sx n="79" d="100"/>
          <a:sy n="79" d="100"/>
        </p:scale>
        <p:origin x="57" y="90"/>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9C09A-DABC-4C8B-9026-11D7FB1DB6E3}"/>
              </a:ext>
            </a:extLst>
          </p:cNvPr>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lang="en-GB"/>
          </a:p>
        </p:txBody>
      </p:sp>
      <p:sp>
        <p:nvSpPr>
          <p:cNvPr id="3" name="Date Placeholder 2">
            <a:extLst>
              <a:ext uri="{FF2B5EF4-FFF2-40B4-BE49-F238E27FC236}">
                <a16:creationId xmlns:a16="http://schemas.microsoft.com/office/drawing/2014/main" id="{71A1DE2A-9DE9-4270-A76C-45C8796DACF0}"/>
              </a:ext>
            </a:extLst>
          </p:cNvPr>
          <p:cNvSpPr>
            <a:spLocks noGrp="1"/>
          </p:cNvSpPr>
          <p:nvPr>
            <p:ph type="dt" sz="quarter" idx="1"/>
          </p:nvPr>
        </p:nvSpPr>
        <p:spPr>
          <a:xfrm>
            <a:off x="5797246" y="0"/>
            <a:ext cx="4434999" cy="356437"/>
          </a:xfrm>
          <a:prstGeom prst="rect">
            <a:avLst/>
          </a:prstGeom>
        </p:spPr>
        <p:txBody>
          <a:bodyPr vert="horz" lIns="99075" tIns="49538" rIns="99075" bIns="49538" rtlCol="0"/>
          <a:lstStyle>
            <a:lvl1pPr algn="r">
              <a:defRPr sz="1300"/>
            </a:lvl1pPr>
          </a:lstStyle>
          <a:p>
            <a:fld id="{EE1159A5-FE97-40E8-BEF0-6B2ECCD96C2B}" type="datetimeFigureOut">
              <a:rPr lang="en-GB" smtClean="0"/>
              <a:t>31/05/2018</a:t>
            </a:fld>
            <a:endParaRPr lang="en-GB"/>
          </a:p>
        </p:txBody>
      </p:sp>
      <p:sp>
        <p:nvSpPr>
          <p:cNvPr id="4" name="Footer Placeholder 3">
            <a:extLst>
              <a:ext uri="{FF2B5EF4-FFF2-40B4-BE49-F238E27FC236}">
                <a16:creationId xmlns:a16="http://schemas.microsoft.com/office/drawing/2014/main" id="{39EAC69D-EC4A-48EC-886D-50890892C4A9}"/>
              </a:ext>
            </a:extLst>
          </p:cNvPr>
          <p:cNvSpPr>
            <a:spLocks noGrp="1"/>
          </p:cNvSpPr>
          <p:nvPr>
            <p:ph type="ftr" sz="quarter" idx="2"/>
          </p:nvPr>
        </p:nvSpPr>
        <p:spPr>
          <a:xfrm>
            <a:off x="0" y="6747628"/>
            <a:ext cx="4434999" cy="356436"/>
          </a:xfrm>
          <a:prstGeom prst="rect">
            <a:avLst/>
          </a:prstGeom>
        </p:spPr>
        <p:txBody>
          <a:bodyPr vert="horz" lIns="99075" tIns="49538" rIns="99075" bIns="4953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F2C05A6B-382D-473F-B077-6EAC6E5AED21}"/>
              </a:ext>
            </a:extLst>
          </p:cNvPr>
          <p:cNvSpPr>
            <a:spLocks noGrp="1"/>
          </p:cNvSpPr>
          <p:nvPr>
            <p:ph type="sldNum" sz="quarter" idx="3"/>
          </p:nvPr>
        </p:nvSpPr>
        <p:spPr>
          <a:xfrm>
            <a:off x="5797246" y="6747628"/>
            <a:ext cx="4434999" cy="356436"/>
          </a:xfrm>
          <a:prstGeom prst="rect">
            <a:avLst/>
          </a:prstGeom>
        </p:spPr>
        <p:txBody>
          <a:bodyPr vert="horz" lIns="99075" tIns="49538" rIns="99075" bIns="49538" rtlCol="0" anchor="b"/>
          <a:lstStyle>
            <a:lvl1pPr algn="r">
              <a:defRPr sz="1300"/>
            </a:lvl1pPr>
          </a:lstStyle>
          <a:p>
            <a:fld id="{D8A6DC0B-E57C-44DE-8AE6-0E16C659F74D}" type="slidenum">
              <a:rPr lang="en-GB" smtClean="0"/>
              <a:t>‹#›</a:t>
            </a:fld>
            <a:endParaRPr lang="en-GB"/>
          </a:p>
        </p:txBody>
      </p:sp>
    </p:spTree>
    <p:extLst>
      <p:ext uri="{BB962C8B-B14F-4D97-AF65-F5344CB8AC3E}">
        <p14:creationId xmlns:p14="http://schemas.microsoft.com/office/powerpoint/2010/main" val="35369459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idx="1"/>
          </p:nvPr>
        </p:nvSpPr>
        <p:spPr>
          <a:xfrm>
            <a:off x="5797246" y="0"/>
            <a:ext cx="4434999" cy="356437"/>
          </a:xfrm>
          <a:prstGeom prst="rect">
            <a:avLst/>
          </a:prstGeom>
        </p:spPr>
        <p:txBody>
          <a:bodyPr vert="horz" lIns="99075" tIns="49538" rIns="99075" bIns="49538" rtlCol="0"/>
          <a:lstStyle>
            <a:lvl1pPr algn="r">
              <a:defRPr sz="1300"/>
            </a:lvl1pPr>
          </a:lstStyle>
          <a:p>
            <a:fld id="{9207EF36-833F-4515-A305-8EBECADBFE2A}" type="datetimeFigureOut">
              <a:rPr lang="en-GB" smtClean="0"/>
              <a:t>31/05/2018</a:t>
            </a:fld>
            <a:endParaRPr lang="en-GB" dirty="0"/>
          </a:p>
        </p:txBody>
      </p:sp>
      <p:sp>
        <p:nvSpPr>
          <p:cNvPr id="4" name="Slide Image Placeholder 3"/>
          <p:cNvSpPr>
            <a:spLocks noGrp="1" noRot="1" noChangeAspect="1"/>
          </p:cNvSpPr>
          <p:nvPr>
            <p:ph type="sldImg" idx="2"/>
          </p:nvPr>
        </p:nvSpPr>
        <p:spPr>
          <a:xfrm>
            <a:off x="2986088" y="887413"/>
            <a:ext cx="4264025" cy="2398712"/>
          </a:xfrm>
          <a:prstGeom prst="rect">
            <a:avLst/>
          </a:prstGeom>
          <a:noFill/>
          <a:ln w="12700">
            <a:solidFill>
              <a:prstClr val="black"/>
            </a:solidFill>
          </a:ln>
        </p:spPr>
        <p:txBody>
          <a:bodyPr vert="horz" lIns="99075" tIns="49538" rIns="99075" bIns="49538" rtlCol="0" anchor="ctr"/>
          <a:lstStyle/>
          <a:p>
            <a:endParaRPr lang="en-GB" dirty="0"/>
          </a:p>
        </p:txBody>
      </p:sp>
      <p:sp>
        <p:nvSpPr>
          <p:cNvPr id="5" name="Notes Placeholder 4"/>
          <p:cNvSpPr>
            <a:spLocks noGrp="1"/>
          </p:cNvSpPr>
          <p:nvPr>
            <p:ph type="body" sz="quarter" idx="3"/>
          </p:nvPr>
        </p:nvSpPr>
        <p:spPr>
          <a:xfrm>
            <a:off x="1023462" y="3418830"/>
            <a:ext cx="8187690" cy="2797225"/>
          </a:xfrm>
          <a:prstGeom prst="rect">
            <a:avLst/>
          </a:prstGeom>
        </p:spPr>
        <p:txBody>
          <a:bodyPr vert="horz" lIns="99075" tIns="49538" rIns="99075" bIns="495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747628"/>
            <a:ext cx="4434999" cy="356436"/>
          </a:xfrm>
          <a:prstGeom prst="rect">
            <a:avLst/>
          </a:prstGeom>
        </p:spPr>
        <p:txBody>
          <a:bodyPr vert="horz" lIns="99075" tIns="49538" rIns="99075" bIns="49538" rtlCol="0" anchor="b"/>
          <a:lstStyle>
            <a:lvl1pPr algn="l">
              <a:defRPr sz="1300"/>
            </a:lvl1pPr>
          </a:lstStyle>
          <a:p>
            <a:endParaRPr lang="en-GB" dirty="0"/>
          </a:p>
        </p:txBody>
      </p:sp>
      <p:sp>
        <p:nvSpPr>
          <p:cNvPr id="7" name="Slide Number Placeholder 6"/>
          <p:cNvSpPr>
            <a:spLocks noGrp="1"/>
          </p:cNvSpPr>
          <p:nvPr>
            <p:ph type="sldNum" sz="quarter" idx="5"/>
          </p:nvPr>
        </p:nvSpPr>
        <p:spPr>
          <a:xfrm>
            <a:off x="5797246" y="6747628"/>
            <a:ext cx="4434999" cy="356436"/>
          </a:xfrm>
          <a:prstGeom prst="rect">
            <a:avLst/>
          </a:prstGeom>
        </p:spPr>
        <p:txBody>
          <a:bodyPr vert="horz" lIns="99075" tIns="49538" rIns="99075" bIns="49538" rtlCol="0" anchor="b"/>
          <a:lstStyle>
            <a:lvl1pPr algn="r">
              <a:defRPr sz="1300"/>
            </a:lvl1pPr>
          </a:lstStyle>
          <a:p>
            <a:fld id="{A861779D-3D8D-41DF-BCA9-CE314C3109C8}" type="slidenum">
              <a:rPr lang="en-GB" smtClean="0"/>
              <a:t>‹#›</a:t>
            </a:fld>
            <a:endParaRPr lang="en-GB" dirty="0"/>
          </a:p>
        </p:txBody>
      </p:sp>
    </p:spTree>
    <p:extLst>
      <p:ext uri="{BB962C8B-B14F-4D97-AF65-F5344CB8AC3E}">
        <p14:creationId xmlns:p14="http://schemas.microsoft.com/office/powerpoint/2010/main" val="228617185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presentation to APMP’s Bid &amp; Proposal Con in San Diego in May 2018, looking at what makes for proposal success – and at the link between proposal capabilities and win rates.</a:t>
            </a:r>
          </a:p>
          <a:p>
            <a:br>
              <a:rPr lang="en-GB" dirty="0"/>
            </a:br>
            <a:r>
              <a:rPr lang="en-GB" dirty="0"/>
              <a:t>Delivered by Jon Williams. Jon’s Managing Director of the UK branch of Strategic Proposals – the leading training and consultancy organisation, with operations worldwide. He’s a Fellow of APMP and the Royal Society of Arts, and a Master Member of the Institute of Sales Management.</a:t>
            </a:r>
          </a:p>
        </p:txBody>
      </p:sp>
    </p:spTree>
    <p:extLst>
      <p:ext uri="{BB962C8B-B14F-4D97-AF65-F5344CB8AC3E}">
        <p14:creationId xmlns:p14="http://schemas.microsoft.com/office/powerpoint/2010/main" val="326852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80%+ of respondents have covered?</a:t>
            </a:r>
          </a:p>
        </p:txBody>
      </p:sp>
    </p:spTree>
    <p:extLst>
      <p:ext uri="{BB962C8B-B14F-4D97-AF65-F5344CB8AC3E}">
        <p14:creationId xmlns:p14="http://schemas.microsoft.com/office/powerpoint/2010/main" val="89513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Governance seems to be sorted!</a:t>
            </a:r>
          </a:p>
        </p:txBody>
      </p:sp>
    </p:spTree>
    <p:extLst>
      <p:ext uri="{BB962C8B-B14F-4D97-AF65-F5344CB8AC3E}">
        <p14:creationId xmlns:p14="http://schemas.microsoft.com/office/powerpoint/2010/main" val="2530169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70% have experienced people supporting their proposals, and are helping to win business via the documents they submit – and hence to create and protect jobs in their organisation.</a:t>
            </a:r>
          </a:p>
        </p:txBody>
      </p:sp>
    </p:spTree>
    <p:extLst>
      <p:ext uri="{BB962C8B-B14F-4D97-AF65-F5344CB8AC3E}">
        <p14:creationId xmlns:p14="http://schemas.microsoft.com/office/powerpoint/2010/main" val="68212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70% also believe that they produce good output – well-written and designed. (Here are a few examples of content developed by the Strategic Proposals team over the past couple of years!)</a:t>
            </a:r>
          </a:p>
        </p:txBody>
      </p:sp>
    </p:spTree>
    <p:extLst>
      <p:ext uri="{BB962C8B-B14F-4D97-AF65-F5344CB8AC3E}">
        <p14:creationId xmlns:p14="http://schemas.microsoft.com/office/powerpoint/2010/main" val="273377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70% also believe they have sound processes for bringing the written proposal to life effectively in the bid / proposal presentation (or ‘pitch’).</a:t>
            </a:r>
          </a:p>
        </p:txBody>
      </p:sp>
    </p:spTree>
    <p:extLst>
      <p:ext uri="{BB962C8B-B14F-4D97-AF65-F5344CB8AC3E}">
        <p14:creationId xmlns:p14="http://schemas.microsoft.com/office/powerpoint/2010/main" val="3790045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there’s a series of things that more than 2/3rds of people thing they’re doing well…</a:t>
            </a:r>
          </a:p>
        </p:txBody>
      </p:sp>
    </p:spTree>
    <p:extLst>
      <p:ext uri="{BB962C8B-B14F-4D97-AF65-F5344CB8AC3E}">
        <p14:creationId xmlns:p14="http://schemas.microsoft.com/office/powerpoint/2010/main" val="2548545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Having a clear model in place showing what support the proposal organisation will provide for each deal, prioritised according to e.g. the strategic importance or value of the bid</a:t>
            </a:r>
          </a:p>
        </p:txBody>
      </p:sp>
    </p:spTree>
    <p:extLst>
      <p:ext uri="{BB962C8B-B14F-4D97-AF65-F5344CB8AC3E}">
        <p14:creationId xmlns:p14="http://schemas.microsoft.com/office/powerpoint/2010/main" val="1286690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Running a great kick-off workshop at the start of the bid / proposal, to get team members connected and motivated</a:t>
            </a:r>
          </a:p>
        </p:txBody>
      </p:sp>
    </p:spTree>
    <p:extLst>
      <p:ext uri="{BB962C8B-B14F-4D97-AF65-F5344CB8AC3E}">
        <p14:creationId xmlns:p14="http://schemas.microsoft.com/office/powerpoint/2010/main" val="1183566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Being able to engage senior execs as required to help with specific bids</a:t>
            </a:r>
          </a:p>
        </p:txBody>
      </p:sp>
    </p:spTree>
    <p:extLst>
      <p:ext uri="{BB962C8B-B14F-4D97-AF65-F5344CB8AC3E}">
        <p14:creationId xmlns:p14="http://schemas.microsoft.com/office/powerpoint/2010/main" val="2455004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Having processes that don’t drag the bid team down with excessive internal admin or bureaucracy (as they try, for example, to fill in paperwork or follow the internal governance process)</a:t>
            </a:r>
          </a:p>
        </p:txBody>
      </p:sp>
    </p:spTree>
    <p:extLst>
      <p:ext uri="{BB962C8B-B14F-4D97-AF65-F5344CB8AC3E}">
        <p14:creationId xmlns:p14="http://schemas.microsoft.com/office/powerpoint/2010/main" val="252554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Strategic Proposals has long helped organisations to assess their proposal capabilities using a detailed proposal benchmarking model. In 2017, as part of our 30</a:t>
            </a:r>
            <a:r>
              <a:rPr lang="en-GB" baseline="30000" dirty="0"/>
              <a:t>th</a:t>
            </a:r>
            <a:r>
              <a:rPr lang="en-GB" dirty="0"/>
              <a:t> anniversary celebrations, we decided to put highlights of this online, free, for all to use.</a:t>
            </a:r>
          </a:p>
        </p:txBody>
      </p:sp>
    </p:spTree>
    <p:extLst>
      <p:ext uri="{BB962C8B-B14F-4D97-AF65-F5344CB8AC3E}">
        <p14:creationId xmlns:p14="http://schemas.microsoft.com/office/powerpoint/2010/main" val="1077672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Producing bid/proposal presentations that feel contemporary</a:t>
            </a:r>
          </a:p>
        </p:txBody>
      </p:sp>
    </p:spTree>
    <p:extLst>
      <p:ext uri="{BB962C8B-B14F-4D97-AF65-F5344CB8AC3E}">
        <p14:creationId xmlns:p14="http://schemas.microsoft.com/office/powerpoint/2010/main" val="1438612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all the areas discussed so far are topics where the clear majority of organisations are doing well – if you’re not doing any of them, you’re losing advantage to your competitors. Urgent action needed!</a:t>
            </a:r>
          </a:p>
        </p:txBody>
      </p:sp>
    </p:spTree>
    <p:extLst>
      <p:ext uri="{BB962C8B-B14F-4D97-AF65-F5344CB8AC3E}">
        <p14:creationId xmlns:p14="http://schemas.microsoft.com/office/powerpoint/2010/main" val="912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to look at where teams struggle!</a:t>
            </a:r>
          </a:p>
        </p:txBody>
      </p:sp>
    </p:spTree>
    <p:extLst>
      <p:ext uri="{BB962C8B-B14F-4D97-AF65-F5344CB8AC3E}">
        <p14:creationId xmlns:p14="http://schemas.microsoft.com/office/powerpoint/2010/main" val="3769865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70% of respondents:</a:t>
            </a:r>
          </a:p>
          <a:p>
            <a:pPr marL="171450" indent="-171450">
              <a:buFontTx/>
              <a:buChar char="-"/>
            </a:pPr>
            <a:r>
              <a:rPr lang="en-GB" dirty="0"/>
              <a:t>report a reactive approach – typically engaging after the customer’s </a:t>
            </a:r>
            <a:r>
              <a:rPr lang="en-GB" dirty="0" err="1"/>
              <a:t>RFx</a:t>
            </a:r>
            <a:r>
              <a:rPr lang="en-GB" dirty="0"/>
              <a:t> has landed, rather than working on proactive / renewal proposals or </a:t>
            </a:r>
            <a:r>
              <a:rPr lang="en-GB" dirty="0" err="1"/>
              <a:t>consistet</a:t>
            </a:r>
            <a:r>
              <a:rPr lang="en-GB" dirty="0"/>
              <a:t> adopting a robust approach to pre-proposal planning</a:t>
            </a:r>
          </a:p>
          <a:p>
            <a:pPr marL="171450" indent="-171450">
              <a:buFontTx/>
              <a:buChar char="-"/>
            </a:pPr>
            <a:r>
              <a:rPr lang="en-GB" dirty="0"/>
              <a:t>are inwardly focused: that is, they haven’t recently conducted any external benchmarking (prior to completing the Proposal Benchmarker) and don’t regularly run client audits to get feedback on the quality of their proposals versus competitors’.</a:t>
            </a:r>
          </a:p>
        </p:txBody>
      </p:sp>
    </p:spTree>
    <p:extLst>
      <p:ext uri="{BB962C8B-B14F-4D97-AF65-F5344CB8AC3E}">
        <p14:creationId xmlns:p14="http://schemas.microsoft.com/office/powerpoint/2010/main" val="855903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you’re not continually, actively seeking to improve, then that naturally brings risks!</a:t>
            </a:r>
          </a:p>
        </p:txBody>
      </p:sp>
    </p:spTree>
    <p:extLst>
      <p:ext uri="{BB962C8B-B14F-4D97-AF65-F5344CB8AC3E}">
        <p14:creationId xmlns:p14="http://schemas.microsoft.com/office/powerpoint/2010/main" val="1548028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proposal capabilities influence win rates?</a:t>
            </a:r>
          </a:p>
        </p:txBody>
      </p:sp>
    </p:spTree>
    <p:extLst>
      <p:ext uri="{BB962C8B-B14F-4D97-AF65-F5344CB8AC3E}">
        <p14:creationId xmlns:p14="http://schemas.microsoft.com/office/powerpoint/2010/main" val="1593735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the proposal is only part of the overall campaign, and relationships with the client are key.</a:t>
            </a:r>
          </a:p>
        </p:txBody>
      </p:sp>
    </p:spTree>
    <p:extLst>
      <p:ext uri="{BB962C8B-B14F-4D97-AF65-F5344CB8AC3E}">
        <p14:creationId xmlns:p14="http://schemas.microsoft.com/office/powerpoint/2010/main" val="3045843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Written proposals (and pitches) contribute to winning (or losing) a deal, but there’s a huge amount else going on during the bid that’s outside the control of the proposal team. Any balanced scorecard measuring proposal centres has to recognise this.</a:t>
            </a:r>
          </a:p>
        </p:txBody>
      </p:sp>
    </p:spTree>
    <p:extLst>
      <p:ext uri="{BB962C8B-B14F-4D97-AF65-F5344CB8AC3E}">
        <p14:creationId xmlns:p14="http://schemas.microsoft.com/office/powerpoint/2010/main" val="2632027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Proposal Benchmarker, we ask two questions about success (rather than asking people to state their win rate – which many wouldn’t do, and which can be measured in very different ways by different organisations). We add up the scores they give to two questions (“do you win more than you lose” and “do you win more than your fair share given your position in the market”) to give a “win score”.</a:t>
            </a:r>
          </a:p>
        </p:txBody>
      </p:sp>
    </p:spTree>
    <p:extLst>
      <p:ext uri="{BB962C8B-B14F-4D97-AF65-F5344CB8AC3E}">
        <p14:creationId xmlns:p14="http://schemas.microsoft.com/office/powerpoint/2010/main" val="4095805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we add up their total score on the 96 other questions.</a:t>
            </a:r>
          </a:p>
        </p:txBody>
      </p:sp>
    </p:spTree>
    <p:extLst>
      <p:ext uri="{BB962C8B-B14F-4D97-AF65-F5344CB8AC3E}">
        <p14:creationId xmlns:p14="http://schemas.microsoft.com/office/powerpoint/2010/main" val="2345154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Proposal Benchmarker tool allows proposal organisations to assess their capabilities online. It takes around 45 minutes to complete, and can be found at www.proposalbenchmarker.com</a:t>
            </a:r>
          </a:p>
        </p:txBody>
      </p:sp>
    </p:spTree>
    <p:extLst>
      <p:ext uri="{BB962C8B-B14F-4D97-AF65-F5344CB8AC3E}">
        <p14:creationId xmlns:p14="http://schemas.microsoft.com/office/powerpoint/2010/main" val="1568011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think the graph looks like when we plot the win score against the total score for the 96 capability questions?</a:t>
            </a:r>
          </a:p>
        </p:txBody>
      </p:sp>
    </p:spTree>
    <p:extLst>
      <p:ext uri="{BB962C8B-B14F-4D97-AF65-F5344CB8AC3E}">
        <p14:creationId xmlns:p14="http://schemas.microsoft.com/office/powerpoint/2010/main" val="239520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what the bottom tier of respondents looks like.</a:t>
            </a:r>
          </a:p>
        </p:txBody>
      </p:sp>
    </p:spTree>
    <p:extLst>
      <p:ext uri="{BB962C8B-B14F-4D97-AF65-F5344CB8AC3E}">
        <p14:creationId xmlns:p14="http://schemas.microsoft.com/office/powerpoint/2010/main" val="363100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here’s their average win score.</a:t>
            </a:r>
          </a:p>
        </p:txBody>
      </p:sp>
    </p:spTree>
    <p:extLst>
      <p:ext uri="{BB962C8B-B14F-4D97-AF65-F5344CB8AC3E}">
        <p14:creationId xmlns:p14="http://schemas.microsoft.com/office/powerpoint/2010/main" val="439899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tier – comprising the majority of organisations…</a:t>
            </a:r>
          </a:p>
        </p:txBody>
      </p:sp>
    </p:spTree>
    <p:extLst>
      <p:ext uri="{BB962C8B-B14F-4D97-AF65-F5344CB8AC3E}">
        <p14:creationId xmlns:p14="http://schemas.microsoft.com/office/powerpoint/2010/main" val="628179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their win score increases.</a:t>
            </a:r>
          </a:p>
        </p:txBody>
      </p:sp>
    </p:spTree>
    <p:extLst>
      <p:ext uri="{BB962C8B-B14F-4D97-AF65-F5344CB8AC3E}">
        <p14:creationId xmlns:p14="http://schemas.microsoft.com/office/powerpoint/2010/main" val="399642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organisations who seem to ‘get it’….</a:t>
            </a:r>
          </a:p>
        </p:txBody>
      </p:sp>
    </p:spTree>
    <p:extLst>
      <p:ext uri="{BB962C8B-B14F-4D97-AF65-F5344CB8AC3E}">
        <p14:creationId xmlns:p14="http://schemas.microsoft.com/office/powerpoint/2010/main" val="1336913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their win score again increases.</a:t>
            </a:r>
          </a:p>
        </p:txBody>
      </p:sp>
    </p:spTree>
    <p:extLst>
      <p:ext uri="{BB962C8B-B14F-4D97-AF65-F5344CB8AC3E}">
        <p14:creationId xmlns:p14="http://schemas.microsoft.com/office/powerpoint/2010/main" val="2031680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still, at this stage of proposal maturity, it can feel as it the proposal centre is battling against the odds. Processes exist, tools are in place – but it’s a continual battle to gain full buy-in, and to secure investment in developing proposal capabilities.</a:t>
            </a:r>
          </a:p>
        </p:txBody>
      </p:sp>
    </p:spTree>
    <p:extLst>
      <p:ext uri="{BB962C8B-B14F-4D97-AF65-F5344CB8AC3E}">
        <p14:creationId xmlns:p14="http://schemas.microsoft.com/office/powerpoint/2010/main" val="3225365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the model shows the emergence of a real top tier: “Strategic+”, as we’ve termed it – where proposal development really is in the DNA of the business.</a:t>
            </a:r>
          </a:p>
        </p:txBody>
      </p:sp>
    </p:spTree>
    <p:extLst>
      <p:ext uri="{BB962C8B-B14F-4D97-AF65-F5344CB8AC3E}">
        <p14:creationId xmlns:p14="http://schemas.microsoft.com/office/powerpoint/2010/main" val="3172543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graph is quite remarkable: as you improve your capabilities, your win score goes up. There’s pretty much a straight line, direct correlation.</a:t>
            </a:r>
          </a:p>
        </p:txBody>
      </p:sp>
    </p:spTree>
    <p:extLst>
      <p:ext uri="{BB962C8B-B14F-4D97-AF65-F5344CB8AC3E}">
        <p14:creationId xmlns:p14="http://schemas.microsoft.com/office/powerpoint/2010/main" val="184113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date, nearly 400 organisations have assessed their capabilities using the benchmarking tool. Here’s an example screen.</a:t>
            </a:r>
          </a:p>
        </p:txBody>
      </p:sp>
    </p:spTree>
    <p:extLst>
      <p:ext uri="{BB962C8B-B14F-4D97-AF65-F5344CB8AC3E}">
        <p14:creationId xmlns:p14="http://schemas.microsoft.com/office/powerpoint/2010/main" val="1524394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there are other factors at play, the data shows clearly that improving proposal capabilities does have a huge impact on your chances of winning.</a:t>
            </a:r>
          </a:p>
        </p:txBody>
      </p:sp>
    </p:spTree>
    <p:extLst>
      <p:ext uri="{BB962C8B-B14F-4D97-AF65-F5344CB8AC3E}">
        <p14:creationId xmlns:p14="http://schemas.microsoft.com/office/powerpoint/2010/main" val="4287389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which of the four camps do you think you fall into?</a:t>
            </a:r>
          </a:p>
        </p:txBody>
      </p:sp>
    </p:spTree>
    <p:extLst>
      <p:ext uri="{BB962C8B-B14F-4D97-AF65-F5344CB8AC3E}">
        <p14:creationId xmlns:p14="http://schemas.microsoft.com/office/powerpoint/2010/main" val="922727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Proposal Benchmarker really has identified that there’s a top tier of proposal support organisations, soaring above the masses.</a:t>
            </a:r>
          </a:p>
        </p:txBody>
      </p:sp>
    </p:spTree>
    <p:extLst>
      <p:ext uri="{BB962C8B-B14F-4D97-AF65-F5344CB8AC3E}">
        <p14:creationId xmlns:p14="http://schemas.microsoft.com/office/powerpoint/2010/main" val="2891037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how the most successful organisations in the database compare to the rest…</a:t>
            </a:r>
          </a:p>
        </p:txBody>
      </p:sp>
    </p:spTree>
    <p:extLst>
      <p:ext uri="{BB962C8B-B14F-4D97-AF65-F5344CB8AC3E}">
        <p14:creationId xmlns:p14="http://schemas.microsoft.com/office/powerpoint/2010/main" val="2267304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answers which have statistically significantly higher scores for the top tier compared to the majority…</a:t>
            </a:r>
          </a:p>
        </p:txBody>
      </p:sp>
    </p:spTree>
    <p:extLst>
      <p:ext uri="{BB962C8B-B14F-4D97-AF65-F5344CB8AC3E}">
        <p14:creationId xmlns:p14="http://schemas.microsoft.com/office/powerpoint/2010/main" val="2300927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teams engage early, with a truly robust end-to-end process.</a:t>
            </a:r>
          </a:p>
        </p:txBody>
      </p:sp>
    </p:spTree>
    <p:extLst>
      <p:ext uri="{BB962C8B-B14F-4D97-AF65-F5344CB8AC3E}">
        <p14:creationId xmlns:p14="http://schemas.microsoft.com/office/powerpoint/2010/main" val="3063059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Their proposal staff lead teams, rather than merely managing them.</a:t>
            </a:r>
          </a:p>
        </p:txBody>
      </p:sp>
    </p:spTree>
    <p:extLst>
      <p:ext uri="{BB962C8B-B14F-4D97-AF65-F5344CB8AC3E}">
        <p14:creationId xmlns:p14="http://schemas.microsoft.com/office/powerpoint/2010/main" val="777374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enough” isn’t good enough – they’re focused on producing truly excellent output at every stage…</a:t>
            </a:r>
          </a:p>
        </p:txBody>
      </p:sp>
    </p:spTree>
    <p:extLst>
      <p:ext uri="{BB962C8B-B14F-4D97-AF65-F5344CB8AC3E}">
        <p14:creationId xmlns:p14="http://schemas.microsoft.com/office/powerpoint/2010/main" val="2713147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all championed from the top down, with everyone involved trained in the necessary skills.</a:t>
            </a:r>
          </a:p>
        </p:txBody>
      </p:sp>
    </p:spTree>
    <p:extLst>
      <p:ext uri="{BB962C8B-B14F-4D97-AF65-F5344CB8AC3E}">
        <p14:creationId xmlns:p14="http://schemas.microsoft.com/office/powerpoint/2010/main" val="4162273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test, what would your CEO say about your proposals? Would s/he be actively engaged in supporting and championing your cause – or have no idea of the challenges you face?</a:t>
            </a:r>
          </a:p>
        </p:txBody>
      </p:sp>
    </p:spTree>
    <p:extLst>
      <p:ext uri="{BB962C8B-B14F-4D97-AF65-F5344CB8AC3E}">
        <p14:creationId xmlns:p14="http://schemas.microsoft.com/office/powerpoint/2010/main" val="114682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 explore what most proposal teams do well – and the common problems…</a:t>
            </a:r>
          </a:p>
        </p:txBody>
      </p:sp>
    </p:spTree>
    <p:extLst>
      <p:ext uri="{BB962C8B-B14F-4D97-AF65-F5344CB8AC3E}">
        <p14:creationId xmlns:p14="http://schemas.microsoft.com/office/powerpoint/2010/main" val="3238624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 from this presentation: to assess how well you stack up, compared to other organisations!</a:t>
            </a:r>
          </a:p>
        </p:txBody>
      </p:sp>
    </p:spTree>
    <p:extLst>
      <p:ext uri="{BB962C8B-B14F-4D97-AF65-F5344CB8AC3E}">
        <p14:creationId xmlns:p14="http://schemas.microsoft.com/office/powerpoint/2010/main" val="4153670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for discussion?</a:t>
            </a:r>
          </a:p>
        </p:txBody>
      </p:sp>
    </p:spTree>
    <p:extLst>
      <p:ext uri="{BB962C8B-B14F-4D97-AF65-F5344CB8AC3E}">
        <p14:creationId xmlns:p14="http://schemas.microsoft.com/office/powerpoint/2010/main" val="1795073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have a go with the tool yourself? (We’ll even send a free report summarising your scores, and some recommendations – one per organisation!)</a:t>
            </a:r>
          </a:p>
        </p:txBody>
      </p:sp>
    </p:spTree>
    <p:extLst>
      <p:ext uri="{BB962C8B-B14F-4D97-AF65-F5344CB8AC3E}">
        <p14:creationId xmlns:p14="http://schemas.microsoft.com/office/powerpoint/2010/main" val="1532715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stay in touch! We hope you’ve enjoyed the presentation and found it useful.</a:t>
            </a:r>
          </a:p>
        </p:txBody>
      </p:sp>
    </p:spTree>
    <p:extLst>
      <p:ext uri="{BB962C8B-B14F-4D97-AF65-F5344CB8AC3E}">
        <p14:creationId xmlns:p14="http://schemas.microsoft.com/office/powerpoint/2010/main" val="195312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look at the link between proposal capabilities and win rates…</a:t>
            </a:r>
          </a:p>
        </p:txBody>
      </p:sp>
    </p:spTree>
    <p:extLst>
      <p:ext uri="{BB962C8B-B14F-4D97-AF65-F5344CB8AC3E}">
        <p14:creationId xmlns:p14="http://schemas.microsoft.com/office/powerpoint/2010/main" val="99784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we explore what differentiates the most successful organisations from the masses when it comes to proposal development.</a:t>
            </a:r>
          </a:p>
        </p:txBody>
      </p:sp>
    </p:spTree>
    <p:extLst>
      <p:ext uri="{BB962C8B-B14F-4D97-AF65-F5344CB8AC3E}">
        <p14:creationId xmlns:p14="http://schemas.microsoft.com/office/powerpoint/2010/main" val="885883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get going, pause and think: what do you currently do really well? What are you proud of? The Proposal Benchmarker helps companies to celebrate success, as well as identifying opportunities for improvement.</a:t>
            </a:r>
          </a:p>
        </p:txBody>
      </p:sp>
    </p:spTree>
    <p:extLst>
      <p:ext uri="{BB962C8B-B14F-4D97-AF65-F5344CB8AC3E}">
        <p14:creationId xmlns:p14="http://schemas.microsoft.com/office/powerpoint/2010/main" val="417315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by looking at things that most organisations are doing well when it comes to proposals, according to the data from the benchmarking tool.</a:t>
            </a:r>
          </a:p>
        </p:txBody>
      </p:sp>
    </p:spTree>
    <p:extLst>
      <p:ext uri="{BB962C8B-B14F-4D97-AF65-F5344CB8AC3E}">
        <p14:creationId xmlns:p14="http://schemas.microsoft.com/office/powerpoint/2010/main" val="4243624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5A61-DFF9-4BD8-9E81-3E4DF8C80A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999801-9BDA-45E0-A655-82CC84DC7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2A58D4-A5DB-4067-8EF7-CACF0F7BB781}"/>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235AE493-8E8B-4733-A8F1-C2A9DB799B7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B485210-0C75-40D9-AB6C-C6F8FC5B7ECF}"/>
              </a:ext>
            </a:extLst>
          </p:cNvPr>
          <p:cNvSpPr>
            <a:spLocks noGrp="1"/>
          </p:cNvSpPr>
          <p:nvPr>
            <p:ph type="sldNum" sz="quarter" idx="12"/>
          </p:nvPr>
        </p:nvSpPr>
        <p:spPr/>
        <p:txBody>
          <a:bodyPr/>
          <a:lstStyle/>
          <a:p>
            <a:fld id="{58B933B9-C8FA-49EB-AB6B-56EAD0B0C736}" type="slidenum">
              <a:rPr lang="en-GB" smtClean="0"/>
              <a:t>‹#›</a:t>
            </a:fld>
            <a:endParaRPr lang="en-GB" dirty="0"/>
          </a:p>
        </p:txBody>
      </p:sp>
      <p:pic>
        <p:nvPicPr>
          <p:cNvPr id="8" name="Picture 7">
            <a:extLst>
              <a:ext uri="{FF2B5EF4-FFF2-40B4-BE49-F238E27FC236}">
                <a16:creationId xmlns:a16="http://schemas.microsoft.com/office/drawing/2014/main" id="{C642F353-DA85-40DB-95DE-6356A4CEC51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288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144E-714A-4BFC-93A6-F7D255A378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BE8F4F-3616-46D3-A3BE-D13A5068AB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410DF-6379-4967-B972-E695AF0007F9}"/>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45C2585-5570-47DF-87BB-E24680D9BFB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0BC6C01-0912-4CC6-8D0E-B863CC2D238B}"/>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208558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195E2-77F8-4B6F-9495-BF5EB871E9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2A978B-023C-40D5-AF1D-1180CBE582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E47745-3755-4688-A861-4B9E328F862E}"/>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28FCDD3F-E28C-47DB-B6E0-AED602BBAAD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5230882-29B7-41C4-A53D-0E54B4E08906}"/>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356406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F72D-3002-7847-92DB-C6549ED31293}"/>
              </a:ext>
            </a:extLst>
          </p:cNvPr>
          <p:cNvSpPr>
            <a:spLocks noGrp="1"/>
          </p:cNvSpPr>
          <p:nvPr>
            <p:ph type="title" hasCustomPrompt="1"/>
          </p:nvPr>
        </p:nvSpPr>
        <p:spPr>
          <a:xfrm>
            <a:off x="768054" y="2664165"/>
            <a:ext cx="10515600" cy="2231630"/>
          </a:xfrm>
        </p:spPr>
        <p:txBody>
          <a:bodyPr anchor="b">
            <a:normAutofit/>
          </a:bodyPr>
          <a:lstStyle>
            <a:lvl1pPr algn="l">
              <a:defRPr sz="7200"/>
            </a:lvl1pPr>
          </a:lstStyle>
          <a:p>
            <a:r>
              <a:rPr lang="en-US" dirty="0"/>
              <a:t>Session Title</a:t>
            </a:r>
          </a:p>
        </p:txBody>
      </p:sp>
      <p:sp>
        <p:nvSpPr>
          <p:cNvPr id="3" name="Text Placeholder 2">
            <a:extLst>
              <a:ext uri="{FF2B5EF4-FFF2-40B4-BE49-F238E27FC236}">
                <a16:creationId xmlns:a16="http://schemas.microsoft.com/office/drawing/2014/main" id="{210A832C-02B2-404D-8978-8FAA323DAE3C}"/>
              </a:ext>
            </a:extLst>
          </p:cNvPr>
          <p:cNvSpPr>
            <a:spLocks noGrp="1"/>
          </p:cNvSpPr>
          <p:nvPr>
            <p:ph type="body" idx="1" hasCustomPrompt="1"/>
          </p:nvPr>
        </p:nvSpPr>
        <p:spPr>
          <a:xfrm>
            <a:off x="768054" y="5130768"/>
            <a:ext cx="10515600" cy="897891"/>
          </a:xfrm>
        </p:spPr>
        <p:txBody>
          <a:bodyPr/>
          <a:lstStyle>
            <a:lvl1pPr marL="0" indent="0" algn="l">
              <a:buNone/>
              <a:defRPr sz="2400">
                <a:solidFill>
                  <a:srgbClr val="039ED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Presenter Title</a:t>
            </a:r>
          </a:p>
        </p:txBody>
      </p:sp>
      <p:pic>
        <p:nvPicPr>
          <p:cNvPr id="13" name="Picture 12">
            <a:extLst>
              <a:ext uri="{FF2B5EF4-FFF2-40B4-BE49-F238E27FC236}">
                <a16:creationId xmlns:a16="http://schemas.microsoft.com/office/drawing/2014/main" id="{DB829214-333F-E148-B6CA-2635B79CCCAD}"/>
              </a:ext>
            </a:extLst>
          </p:cNvPr>
          <p:cNvPicPr>
            <a:picLocks noChangeAspect="1"/>
          </p:cNvPicPr>
          <p:nvPr userDrawn="1"/>
        </p:nvPicPr>
        <p:blipFill>
          <a:blip r:embed="rId3"/>
          <a:stretch>
            <a:fillRect/>
          </a:stretch>
        </p:blipFill>
        <p:spPr>
          <a:xfrm>
            <a:off x="8126845" y="697857"/>
            <a:ext cx="3169951" cy="475492"/>
          </a:xfrm>
          <a:prstGeom prst="rect">
            <a:avLst/>
          </a:prstGeom>
        </p:spPr>
      </p:pic>
      <p:pic>
        <p:nvPicPr>
          <p:cNvPr id="20" name="Picture 19">
            <a:extLst>
              <a:ext uri="{FF2B5EF4-FFF2-40B4-BE49-F238E27FC236}">
                <a16:creationId xmlns:a16="http://schemas.microsoft.com/office/drawing/2014/main" id="{C0F78C83-22FF-A24D-BCC9-D10780CB448D}"/>
              </a:ext>
            </a:extLst>
          </p:cNvPr>
          <p:cNvPicPr>
            <a:picLocks noChangeAspect="1"/>
          </p:cNvPicPr>
          <p:nvPr userDrawn="1"/>
        </p:nvPicPr>
        <p:blipFill>
          <a:blip r:embed="rId4"/>
          <a:stretch>
            <a:fillRect/>
          </a:stretch>
        </p:blipFill>
        <p:spPr>
          <a:xfrm>
            <a:off x="8113703" y="1310467"/>
            <a:ext cx="3169951" cy="150950"/>
          </a:xfrm>
          <a:prstGeom prst="rect">
            <a:avLst/>
          </a:prstGeom>
        </p:spPr>
      </p:pic>
      <p:pic>
        <p:nvPicPr>
          <p:cNvPr id="21" name="Picture 20">
            <a:extLst>
              <a:ext uri="{FF2B5EF4-FFF2-40B4-BE49-F238E27FC236}">
                <a16:creationId xmlns:a16="http://schemas.microsoft.com/office/drawing/2014/main" id="{7478BDCB-E4AE-EF4D-8B31-4820615659C2}"/>
              </a:ext>
            </a:extLst>
          </p:cNvPr>
          <p:cNvPicPr>
            <a:picLocks noChangeAspect="1"/>
          </p:cNvPicPr>
          <p:nvPr userDrawn="1"/>
        </p:nvPicPr>
        <p:blipFill>
          <a:blip r:embed="rId5"/>
          <a:stretch>
            <a:fillRect/>
          </a:stretch>
        </p:blipFill>
        <p:spPr>
          <a:xfrm>
            <a:off x="10385795" y="1827694"/>
            <a:ext cx="911001" cy="470194"/>
          </a:xfrm>
          <a:prstGeom prst="rect">
            <a:avLst/>
          </a:prstGeom>
        </p:spPr>
      </p:pic>
    </p:spTree>
    <p:extLst>
      <p:ext uri="{BB962C8B-B14F-4D97-AF65-F5344CB8AC3E}">
        <p14:creationId xmlns:p14="http://schemas.microsoft.com/office/powerpoint/2010/main" val="3950877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437D-77E2-8F4E-90F5-B6175E92C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9ACD-851E-C446-84A2-D55F38AA0630}"/>
              </a:ext>
            </a:extLst>
          </p:cNvPr>
          <p:cNvSpPr>
            <a:spLocks noGrp="1"/>
          </p:cNvSpPr>
          <p:nvPr>
            <p:ph idx="1"/>
          </p:nvPr>
        </p:nvSpPr>
        <p:spPr>
          <a:xfrm>
            <a:off x="838200" y="1825625"/>
            <a:ext cx="10515600" cy="4226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0B7B7D61-4B7B-8E48-9A4C-82635C084D02}"/>
              </a:ext>
            </a:extLst>
          </p:cNvPr>
          <p:cNvGrpSpPr/>
          <p:nvPr userDrawn="1"/>
        </p:nvGrpSpPr>
        <p:grpSpPr>
          <a:xfrm>
            <a:off x="2433234" y="6326232"/>
            <a:ext cx="8913337" cy="325722"/>
            <a:chOff x="2433234" y="6326232"/>
            <a:chExt cx="8913337" cy="325722"/>
          </a:xfrm>
        </p:grpSpPr>
        <p:pic>
          <p:nvPicPr>
            <p:cNvPr id="8" name="Picture 7">
              <a:extLst>
                <a:ext uri="{FF2B5EF4-FFF2-40B4-BE49-F238E27FC236}">
                  <a16:creationId xmlns:a16="http://schemas.microsoft.com/office/drawing/2014/main" id="{B891CBD0-E478-324D-BD5B-B55805FC72E4}"/>
                </a:ext>
              </a:extLst>
            </p:cNvPr>
            <p:cNvPicPr>
              <a:picLocks noChangeAspect="1"/>
            </p:cNvPicPr>
            <p:nvPr userDrawn="1"/>
          </p:nvPicPr>
          <p:blipFill>
            <a:blip r:embed="rId3"/>
            <a:stretch>
              <a:fillRect/>
            </a:stretch>
          </p:blipFill>
          <p:spPr>
            <a:xfrm>
              <a:off x="8470030" y="6380675"/>
              <a:ext cx="2876541" cy="264712"/>
            </a:xfrm>
            <a:prstGeom prst="rect">
              <a:avLst/>
            </a:prstGeom>
          </p:spPr>
        </p:pic>
        <p:pic>
          <p:nvPicPr>
            <p:cNvPr id="10" name="Picture 9">
              <a:extLst>
                <a:ext uri="{FF2B5EF4-FFF2-40B4-BE49-F238E27FC236}">
                  <a16:creationId xmlns:a16="http://schemas.microsoft.com/office/drawing/2014/main" id="{29EB738C-D0E3-E844-BF16-AB74433691F1}"/>
                </a:ext>
              </a:extLst>
            </p:cNvPr>
            <p:cNvPicPr>
              <a:picLocks noChangeAspect="1"/>
            </p:cNvPicPr>
            <p:nvPr userDrawn="1"/>
          </p:nvPicPr>
          <p:blipFill>
            <a:blip r:embed="rId4"/>
            <a:stretch>
              <a:fillRect/>
            </a:stretch>
          </p:blipFill>
          <p:spPr>
            <a:xfrm>
              <a:off x="2433234" y="6326232"/>
              <a:ext cx="631087" cy="325722"/>
            </a:xfrm>
            <a:prstGeom prst="rect">
              <a:avLst/>
            </a:prstGeom>
          </p:spPr>
        </p:pic>
        <p:pic>
          <p:nvPicPr>
            <p:cNvPr id="11" name="Picture 10">
              <a:extLst>
                <a:ext uri="{FF2B5EF4-FFF2-40B4-BE49-F238E27FC236}">
                  <a16:creationId xmlns:a16="http://schemas.microsoft.com/office/drawing/2014/main" id="{8A9600AD-D073-6443-8D89-612AB80464C9}"/>
                </a:ext>
              </a:extLst>
            </p:cNvPr>
            <p:cNvPicPr>
              <a:picLocks noChangeAspect="1"/>
            </p:cNvPicPr>
            <p:nvPr userDrawn="1"/>
          </p:nvPicPr>
          <p:blipFill>
            <a:blip r:embed="rId5"/>
            <a:stretch>
              <a:fillRect/>
            </a:stretch>
          </p:blipFill>
          <p:spPr>
            <a:xfrm>
              <a:off x="3357895" y="6405460"/>
              <a:ext cx="899732" cy="239928"/>
            </a:xfrm>
            <a:prstGeom prst="rect">
              <a:avLst/>
            </a:prstGeom>
          </p:spPr>
        </p:pic>
      </p:grpSp>
      <p:sp>
        <p:nvSpPr>
          <p:cNvPr id="14" name="TextBox 13">
            <a:extLst>
              <a:ext uri="{FF2B5EF4-FFF2-40B4-BE49-F238E27FC236}">
                <a16:creationId xmlns:a16="http://schemas.microsoft.com/office/drawing/2014/main" id="{A46B7ECE-7870-6445-B837-D7E9D01B43B7}"/>
              </a:ext>
            </a:extLst>
          </p:cNvPr>
          <p:cNvSpPr txBox="1"/>
          <p:nvPr userDrawn="1"/>
        </p:nvSpPr>
        <p:spPr>
          <a:xfrm>
            <a:off x="371741" y="6289664"/>
            <a:ext cx="925033" cy="375334"/>
          </a:xfrm>
          <a:prstGeom prst="rect">
            <a:avLst/>
          </a:prstGeom>
          <a:noFill/>
        </p:spPr>
        <p:txBody>
          <a:bodyPr wrap="square" rtlCol="0">
            <a:spAutoFit/>
          </a:bodyPr>
          <a:lstStyle/>
          <a:p>
            <a:fld id="{17D2DEDE-8DC2-F948-86CA-627BBD00BC49}" type="slidenum">
              <a:rPr lang="en-US" b="0" smtClean="0">
                <a:solidFill>
                  <a:schemeClr val="bg1"/>
                </a:solidFill>
              </a:rPr>
              <a:t>‹#›</a:t>
            </a:fld>
            <a:endParaRPr lang="en-US" b="0" dirty="0">
              <a:solidFill>
                <a:schemeClr val="bg1"/>
              </a:solidFill>
            </a:endParaRPr>
          </a:p>
        </p:txBody>
      </p:sp>
    </p:spTree>
    <p:extLst>
      <p:ext uri="{BB962C8B-B14F-4D97-AF65-F5344CB8AC3E}">
        <p14:creationId xmlns:p14="http://schemas.microsoft.com/office/powerpoint/2010/main" val="992833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66712" y="333829"/>
            <a:ext cx="11455174" cy="5181599"/>
          </a:xfrm>
        </p:spPr>
        <p:txBody>
          <a:bodyPr/>
          <a:lstStyle/>
          <a:p>
            <a:r>
              <a:rPr lang="en-US" dirty="0"/>
              <a:t>Click icon to add picture</a:t>
            </a:r>
          </a:p>
        </p:txBody>
      </p:sp>
    </p:spTree>
    <p:extLst>
      <p:ext uri="{BB962C8B-B14F-4D97-AF65-F5344CB8AC3E}">
        <p14:creationId xmlns:p14="http://schemas.microsoft.com/office/powerpoint/2010/main" val="2604562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8248" y="2505456"/>
            <a:ext cx="4441808" cy="1901952"/>
          </a:xfrm>
        </p:spPr>
        <p:txBody>
          <a:bodyPr lIns="0" anchor="t">
            <a:normAutofit/>
          </a:bodyPr>
          <a:lstStyle>
            <a:lvl1pPr algn="l">
              <a:defRPr sz="4800" b="1">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578248" y="4544569"/>
            <a:ext cx="4441808" cy="728726"/>
          </a:xfrm>
        </p:spPr>
        <p:txBody>
          <a:bodyPr lIns="0">
            <a:normAutofit/>
          </a:bodyPr>
          <a:lstStyle>
            <a:lvl1pPr marL="0" indent="0">
              <a:buNone/>
              <a:defRPr sz="2800" baseline="0">
                <a:solidFill>
                  <a:schemeClr val="accent6"/>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GB" dirty="0"/>
              <a:t>Click to add speaker name</a:t>
            </a:r>
          </a:p>
        </p:txBody>
      </p:sp>
    </p:spTree>
    <p:extLst>
      <p:ext uri="{BB962C8B-B14F-4D97-AF65-F5344CB8AC3E}">
        <p14:creationId xmlns:p14="http://schemas.microsoft.com/office/powerpoint/2010/main" val="1160598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485" y="423182"/>
            <a:ext cx="11223171" cy="825046"/>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366485" y="1346653"/>
            <a:ext cx="11223171" cy="40816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D4206E5-26F9-4931-8F5A-2F1FF9768D1A}"/>
              </a:ext>
            </a:extLst>
          </p:cNvPr>
          <p:cNvSpPr>
            <a:spLocks noGrp="1"/>
          </p:cNvSpPr>
          <p:nvPr>
            <p:ph type="sldNum" sz="quarter" idx="12"/>
          </p:nvPr>
        </p:nvSpPr>
        <p:spPr>
          <a:xfrm>
            <a:off x="8610600" y="6365494"/>
            <a:ext cx="2743200" cy="365125"/>
          </a:xfrm>
        </p:spPr>
        <p:txBody>
          <a:bodyPr vert="horz" lIns="91440" tIns="45720" rIns="91440" bIns="45720" rtlCol="0" anchor="ctr"/>
          <a:lstStyle>
            <a:lvl1pPr>
              <a:defRPr lang="en-US" smtClean="0"/>
            </a:lvl1pPr>
          </a:lstStyle>
          <a:p>
            <a:fld id="{6A787E89-0586-6E41-AE42-79E57FEEADDF}" type="slidenum">
              <a:rPr lang="en-GB" smtClean="0"/>
              <a:pPr/>
              <a:t>‹#›</a:t>
            </a:fld>
            <a:endParaRPr lang="en-GB" dirty="0"/>
          </a:p>
        </p:txBody>
      </p:sp>
    </p:spTree>
    <p:extLst>
      <p:ext uri="{BB962C8B-B14F-4D97-AF65-F5344CB8AC3E}">
        <p14:creationId xmlns:p14="http://schemas.microsoft.com/office/powerpoint/2010/main" val="95170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486" y="1400630"/>
            <a:ext cx="5511800" cy="410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077856" y="1400630"/>
            <a:ext cx="5511800" cy="410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366485" y="423182"/>
            <a:ext cx="11223171" cy="825046"/>
          </a:xfrm>
        </p:spPr>
        <p:txBody>
          <a:bodyPr/>
          <a:lstStyle>
            <a:lvl1pPr>
              <a:defRPr>
                <a:solidFill>
                  <a:schemeClr val="tx2"/>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BC80B391-AEF1-49B4-B6A9-4D2EF8A2B08A}"/>
              </a:ext>
            </a:extLst>
          </p:cNvPr>
          <p:cNvSpPr>
            <a:spLocks noGrp="1"/>
          </p:cNvSpPr>
          <p:nvPr>
            <p:ph type="sldNum" sz="quarter" idx="13"/>
          </p:nvPr>
        </p:nvSpPr>
        <p:spPr/>
        <p:txBody>
          <a:bodyPr/>
          <a:lstStyle/>
          <a:p>
            <a:fld id="{6A787E89-0586-6E41-AE42-79E57FEEADDF}" type="slidenum">
              <a:rPr lang="en-US" smtClean="0"/>
              <a:t>‹#›</a:t>
            </a:fld>
            <a:endParaRPr lang="en-US" dirty="0"/>
          </a:p>
        </p:txBody>
      </p:sp>
    </p:spTree>
    <p:extLst>
      <p:ext uri="{BB962C8B-B14F-4D97-AF65-F5344CB8AC3E}">
        <p14:creationId xmlns:p14="http://schemas.microsoft.com/office/powerpoint/2010/main" val="3757055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ark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486" y="771526"/>
            <a:ext cx="9757228" cy="825046"/>
          </a:xfrm>
        </p:spPr>
        <p:txBody>
          <a:bodyPr/>
          <a:lstStyle>
            <a:lvl1pPr>
              <a:defRPr>
                <a:solidFill>
                  <a:schemeClr val="accent6"/>
                </a:solidFill>
              </a:defRPr>
            </a:lvl1pPr>
          </a:lstStyle>
          <a:p>
            <a:r>
              <a:rPr lang="en-US"/>
              <a:t>Click to edit Master title style</a:t>
            </a:r>
            <a:endParaRPr lang="en-US" dirty="0"/>
          </a:p>
        </p:txBody>
      </p:sp>
      <p:sp>
        <p:nvSpPr>
          <p:cNvPr id="3" name="Content Placeholder 2"/>
          <p:cNvSpPr>
            <a:spLocks noGrp="1"/>
          </p:cNvSpPr>
          <p:nvPr>
            <p:ph idx="1"/>
          </p:nvPr>
        </p:nvSpPr>
        <p:spPr>
          <a:xfrm>
            <a:off x="366486" y="1731282"/>
            <a:ext cx="9757228" cy="320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3489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or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486" y="1719943"/>
            <a:ext cx="9527322" cy="2614840"/>
          </a:xfrm>
        </p:spPr>
        <p:txBody>
          <a:bodyPr/>
          <a:lstStyle>
            <a:lvl1pPr>
              <a:defRPr b="1" spc="-100" baseline="0">
                <a:solidFill>
                  <a:schemeClr val="accent6"/>
                </a:solidFill>
              </a:defRPr>
            </a:lvl1pPr>
          </a:lstStyle>
          <a:p>
            <a:r>
              <a:rPr lang="en-US" dirty="0"/>
              <a:t>Click to edit quote or divider slide</a:t>
            </a:r>
          </a:p>
        </p:txBody>
      </p:sp>
    </p:spTree>
    <p:extLst>
      <p:ext uri="{BB962C8B-B14F-4D97-AF65-F5344CB8AC3E}">
        <p14:creationId xmlns:p14="http://schemas.microsoft.com/office/powerpoint/2010/main" val="2224971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516E-4F60-4476-AF02-476FD47FC6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A6FA81-6FF7-4994-AD3B-862FB81FA4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CD03B9-539C-4720-8974-29942E42C8F0}"/>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5544C5D1-AEDE-4E48-B660-224DD2C3891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778DE61-2FE2-4436-BC71-CC8E10AABF7C}"/>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2458572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66712" y="333829"/>
            <a:ext cx="11455174" cy="5181599"/>
          </a:xfrm>
        </p:spPr>
        <p:txBody>
          <a:bodyPr/>
          <a:lstStyle/>
          <a:p>
            <a:r>
              <a:rPr lang="en-US" dirty="0"/>
              <a:t>Click icon to add picture</a:t>
            </a:r>
          </a:p>
        </p:txBody>
      </p:sp>
    </p:spTree>
    <p:extLst>
      <p:ext uri="{BB962C8B-B14F-4D97-AF65-F5344CB8AC3E}">
        <p14:creationId xmlns:p14="http://schemas.microsoft.com/office/powerpoint/2010/main" val="464574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88484" y="333830"/>
            <a:ext cx="5555116" cy="5167084"/>
          </a:xfrm>
        </p:spPr>
        <p:txBody>
          <a:bodyPr/>
          <a:lstStyle/>
          <a:p>
            <a:r>
              <a:rPr lang="en-US" dirty="0"/>
              <a:t>Click icon to add picture</a:t>
            </a:r>
          </a:p>
        </p:txBody>
      </p:sp>
      <p:sp>
        <p:nvSpPr>
          <p:cNvPr id="4" name="Picture Placeholder 4"/>
          <p:cNvSpPr>
            <a:spLocks noGrp="1"/>
          </p:cNvSpPr>
          <p:nvPr>
            <p:ph type="pic" sz="quarter" idx="11"/>
          </p:nvPr>
        </p:nvSpPr>
        <p:spPr>
          <a:xfrm>
            <a:off x="6208713" y="333830"/>
            <a:ext cx="5555116" cy="5167084"/>
          </a:xfrm>
        </p:spPr>
        <p:txBody>
          <a:bodyPr/>
          <a:lstStyle/>
          <a:p>
            <a:r>
              <a:rPr lang="en-US" dirty="0"/>
              <a:t>Click icon to add picture</a:t>
            </a:r>
          </a:p>
        </p:txBody>
      </p:sp>
      <p:sp>
        <p:nvSpPr>
          <p:cNvPr id="6" name="Slide Number Placeholder 5">
            <a:extLst>
              <a:ext uri="{FF2B5EF4-FFF2-40B4-BE49-F238E27FC236}">
                <a16:creationId xmlns:a16="http://schemas.microsoft.com/office/drawing/2014/main" id="{18D130DC-4E3D-45B1-8B7C-3913AFDB7D1C}"/>
              </a:ext>
            </a:extLst>
          </p:cNvPr>
          <p:cNvSpPr>
            <a:spLocks noGrp="1"/>
          </p:cNvSpPr>
          <p:nvPr>
            <p:ph type="sldNum" sz="quarter" idx="14"/>
          </p:nvPr>
        </p:nvSpPr>
        <p:spPr/>
        <p:txBody>
          <a:bodyPr/>
          <a:lstStyle/>
          <a:p>
            <a:fld id="{6A787E89-0586-6E41-AE42-79E57FEEADDF}" type="slidenum">
              <a:rPr lang="en-US" smtClean="0"/>
              <a:t>‹#›</a:t>
            </a:fld>
            <a:endParaRPr lang="en-US" dirty="0"/>
          </a:p>
        </p:txBody>
      </p:sp>
    </p:spTree>
    <p:extLst>
      <p:ext uri="{BB962C8B-B14F-4D97-AF65-F5344CB8AC3E}">
        <p14:creationId xmlns:p14="http://schemas.microsoft.com/office/powerpoint/2010/main" val="318109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5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D868-077C-489D-8AFC-7A41845E69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F7D08C-67F8-4B9D-A786-63FC45FEDC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FA3D98-EBAE-4D52-9577-C813DDB978F7}"/>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089436B2-804D-4602-99B0-2B6FD7859D4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CA02721-3D99-4388-990E-6FDB15E1E18A}"/>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3203942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02E6-0FC9-430B-B26F-A9C48CB401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0B3898-679A-4F85-8A28-250392EABC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339AB3D-1D57-4F8D-80F5-C5761FB57C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A6602-0255-4C29-BEBC-C76A87477AF5}"/>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CFE34B22-1CD7-4353-82EF-6AF94DD4051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EA18D2-94FC-4327-8154-B96EF634498E}"/>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876395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3850-82E7-48F7-A8B5-0E0CB86206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C85AAB-B36F-454C-B89E-CD3AC79AE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1E1913-78DF-44F9-B405-B07506B6F0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2F9055-7C27-4DB9-9128-3ED1F7B74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FBF204-9C67-4D04-80E5-D9A724907E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34D8FB-FDBD-422D-8469-26EDBDBCCCC9}"/>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72C17676-3850-47BB-82AE-4971D1455B0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E71278FB-E408-42BD-886B-DC460956B6A1}"/>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631874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6171-82AD-4FD7-B01D-F1C0E498BF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0721C0-B77B-4EE0-8E2C-DFA8A9057CC9}"/>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2677E82-D917-4149-AC1E-B1C068A4BDB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96D8DB7-21FC-4C57-9125-EC4B42F4BC80}"/>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176431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9546F1-5CA2-4930-BA9E-5571C6F824B9}"/>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65F6564A-BCCE-416D-B568-C460E0AC533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D5442CE-F2A3-44FD-B9FB-340833C35043}"/>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402831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1C3D-C559-4773-881A-16125D9809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9E7743-C982-4B8F-929B-53A835CBF3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7EB338-0474-4490-9A81-4DD0534FF0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D0938B-BCE9-4013-BB1A-44FBD500F09D}"/>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A705564C-6045-402A-90CB-A2C5F4ADC22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60B9C13-72B0-4EBD-8C27-4B6DD259C35C}"/>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331724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714E-5C00-4DD0-989E-634E1CD97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F7AB38-1558-426D-95AD-0CD15A03D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C57BBE3-4CE5-4261-8D43-71B5E3BFC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A4CAC0-AF87-46CE-8A7B-50B76A0E5445}"/>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94AE8031-B891-461C-A3F1-4F2E954B8BF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20161A-F621-48B7-A6EF-05F6AFAB37A3}"/>
              </a:ext>
            </a:extLst>
          </p:cNvPr>
          <p:cNvSpPr>
            <a:spLocks noGrp="1"/>
          </p:cNvSpPr>
          <p:nvPr>
            <p:ph type="sldNum" sz="quarter" idx="12"/>
          </p:nvPr>
        </p:nvSpPr>
        <p:spPr/>
        <p:txBody>
          <a:bodyPr/>
          <a:lstStyle/>
          <a:p>
            <a:fld id="{58B933B9-C8FA-49EB-AB6B-56EAD0B0C736}" type="slidenum">
              <a:rPr lang="en-GB" smtClean="0"/>
              <a:t>‹#›</a:t>
            </a:fld>
            <a:endParaRPr lang="en-GB" dirty="0"/>
          </a:p>
        </p:txBody>
      </p:sp>
    </p:spTree>
    <p:extLst>
      <p:ext uri="{BB962C8B-B14F-4D97-AF65-F5344CB8AC3E}">
        <p14:creationId xmlns:p14="http://schemas.microsoft.com/office/powerpoint/2010/main" val="339944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81494-3236-45C7-8EB9-5D56AF5F6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9707E0-FBA3-4376-B54C-3DDC292B6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00FE7F-0C35-48BD-84AD-2F8823DBB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FD231018-FAFE-477B-8D4A-CD0DB8792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866D6CB-F11A-4A1D-8C34-F6772E169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933B9-C8FA-49EB-AB6B-56EAD0B0C736}" type="slidenum">
              <a:rPr lang="en-GB" smtClean="0"/>
              <a:t>‹#›</a:t>
            </a:fld>
            <a:endParaRPr lang="en-GB" dirty="0"/>
          </a:p>
        </p:txBody>
      </p:sp>
    </p:spTree>
    <p:extLst>
      <p:ext uri="{BB962C8B-B14F-4D97-AF65-F5344CB8AC3E}">
        <p14:creationId xmlns:p14="http://schemas.microsoft.com/office/powerpoint/2010/main" val="334993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87E89-0586-6E41-AE42-79E57FEEADDF}" type="slidenum">
              <a:rPr lang="en-US" smtClean="0"/>
              <a:t>‹#›</a:t>
            </a:fld>
            <a:endParaRPr lang="en-US" dirty="0"/>
          </a:p>
        </p:txBody>
      </p:sp>
    </p:spTree>
    <p:extLst>
      <p:ext uri="{BB962C8B-B14F-4D97-AF65-F5344CB8AC3E}">
        <p14:creationId xmlns:p14="http://schemas.microsoft.com/office/powerpoint/2010/main" val="7373576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6FA7-CEE7-4DB4-8CA7-C2E3F6984066}"/>
              </a:ext>
            </a:extLst>
          </p:cNvPr>
          <p:cNvSpPr>
            <a:spLocks noGrp="1"/>
          </p:cNvSpPr>
          <p:nvPr>
            <p:ph type="title"/>
          </p:nvPr>
        </p:nvSpPr>
        <p:spPr/>
        <p:txBody>
          <a:bodyPr/>
          <a:lstStyle/>
          <a:p>
            <a:r>
              <a:rPr lang="en-GB" dirty="0"/>
              <a:t>How the best win</a:t>
            </a:r>
          </a:p>
        </p:txBody>
      </p:sp>
      <p:sp>
        <p:nvSpPr>
          <p:cNvPr id="3" name="Text Placeholder 2">
            <a:extLst>
              <a:ext uri="{FF2B5EF4-FFF2-40B4-BE49-F238E27FC236}">
                <a16:creationId xmlns:a16="http://schemas.microsoft.com/office/drawing/2014/main" id="{CB42A0F7-5B7A-4E4A-9B29-C27195BE882B}"/>
              </a:ext>
            </a:extLst>
          </p:cNvPr>
          <p:cNvSpPr>
            <a:spLocks noGrp="1"/>
          </p:cNvSpPr>
          <p:nvPr>
            <p:ph type="body" idx="1"/>
          </p:nvPr>
        </p:nvSpPr>
        <p:spPr>
          <a:xfrm>
            <a:off x="821266" y="5031052"/>
            <a:ext cx="10515600" cy="897891"/>
          </a:xfrm>
        </p:spPr>
        <p:txBody>
          <a:bodyPr>
            <a:noAutofit/>
          </a:bodyPr>
          <a:lstStyle/>
          <a:p>
            <a:r>
              <a:rPr lang="en-US" b="1" dirty="0"/>
              <a:t>Jon Williams </a:t>
            </a:r>
            <a:r>
              <a:rPr lang="en-US" dirty="0"/>
              <a:t> </a:t>
            </a:r>
            <a:r>
              <a:rPr lang="en-US" sz="1800" dirty="0"/>
              <a:t>CPP APMP Fellow  FRSA  MISM</a:t>
            </a:r>
          </a:p>
          <a:p>
            <a:r>
              <a:rPr lang="en-US" dirty="0"/>
              <a:t>Managing Director, Strategic Proposals</a:t>
            </a:r>
            <a:endParaRPr lang="en-US" sz="3200" dirty="0"/>
          </a:p>
        </p:txBody>
      </p:sp>
      <p:sp>
        <p:nvSpPr>
          <p:cNvPr id="4" name="Text Placeholder 2">
            <a:extLst>
              <a:ext uri="{FF2B5EF4-FFF2-40B4-BE49-F238E27FC236}">
                <a16:creationId xmlns:a16="http://schemas.microsoft.com/office/drawing/2014/main" id="{74046C32-4FAE-40B1-A7B0-64A5EFB49AB4}"/>
              </a:ext>
            </a:extLst>
          </p:cNvPr>
          <p:cNvSpPr txBox="1">
            <a:spLocks/>
          </p:cNvSpPr>
          <p:nvPr/>
        </p:nvSpPr>
        <p:spPr>
          <a:xfrm>
            <a:off x="9387296" y="6480290"/>
            <a:ext cx="2804704" cy="3371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39ED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dirty="0"/>
              <a:t>© Strategic Proposals 2018</a:t>
            </a:r>
          </a:p>
        </p:txBody>
      </p:sp>
    </p:spTree>
    <p:extLst>
      <p:ext uri="{BB962C8B-B14F-4D97-AF65-F5344CB8AC3E}">
        <p14:creationId xmlns:p14="http://schemas.microsoft.com/office/powerpoint/2010/main" val="304368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79386F95-1139-42E0-841A-0A9A1F788168}"/>
              </a:ext>
            </a:extLst>
          </p:cNvPr>
          <p:cNvSpPr txBox="1"/>
          <p:nvPr/>
        </p:nvSpPr>
        <p:spPr>
          <a:xfrm>
            <a:off x="8068780" y="1071187"/>
            <a:ext cx="4939184" cy="6247864"/>
          </a:xfrm>
          <a:prstGeom prst="rect">
            <a:avLst/>
          </a:prstGeom>
          <a:noFill/>
        </p:spPr>
        <p:txBody>
          <a:bodyPr wrap="square" rtlCol="0">
            <a:spAutoFit/>
          </a:bodyPr>
          <a:lstStyle/>
          <a:p>
            <a:r>
              <a:rPr lang="en-GB" sz="40000" dirty="0">
                <a:solidFill>
                  <a:schemeClr val="accent1">
                    <a:alpha val="26000"/>
                  </a:schemeClr>
                </a:solidFill>
                <a:latin typeface="Wingdings 2" panose="05020102010507070707" pitchFamily="18" charset="2"/>
              </a:rPr>
              <a:t>P</a:t>
            </a:r>
          </a:p>
        </p:txBody>
      </p:sp>
      <p:sp>
        <p:nvSpPr>
          <p:cNvPr id="27" name="Rectangle 26">
            <a:extLst>
              <a:ext uri="{FF2B5EF4-FFF2-40B4-BE49-F238E27FC236}">
                <a16:creationId xmlns:a16="http://schemas.microsoft.com/office/drawing/2014/main" id="{096C52E0-3556-46F9-9936-FC66BBC6200F}"/>
              </a:ext>
            </a:extLst>
          </p:cNvPr>
          <p:cNvSpPr/>
          <p:nvPr/>
        </p:nvSpPr>
        <p:spPr>
          <a:xfrm>
            <a:off x="0" y="0"/>
            <a:ext cx="2803275" cy="112446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B197C8EA-5022-4CB8-AD7E-1F890B4C0C2F}"/>
              </a:ext>
            </a:extLst>
          </p:cNvPr>
          <p:cNvSpPr/>
          <p:nvPr/>
        </p:nvSpPr>
        <p:spPr>
          <a:xfrm>
            <a:off x="7554864" y="2895902"/>
            <a:ext cx="5198891" cy="701731"/>
          </a:xfrm>
          <a:prstGeom prst="rect">
            <a:avLst/>
          </a:prstGeom>
        </p:spPr>
        <p:txBody>
          <a:bodyPr wrap="square">
            <a:spAutoFit/>
          </a:bodyPr>
          <a:lstStyle/>
          <a:p>
            <a:pPr lvl="0">
              <a:lnSpc>
                <a:spcPct val="90000"/>
              </a:lnSpc>
              <a:spcBef>
                <a:spcPts val="1000"/>
              </a:spcBef>
            </a:pPr>
            <a:r>
              <a:rPr lang="en-GB" sz="4400" dirty="0">
                <a:solidFill>
                  <a:schemeClr val="accent1"/>
                </a:solidFill>
                <a:latin typeface="Ubuntu Light" panose="020B0304030602030204" pitchFamily="34" charset="0"/>
                <a:cs typeface="Arial" panose="020B0604020202020204" pitchFamily="34" charset="0"/>
              </a:rPr>
              <a:t>doing well</a:t>
            </a:r>
          </a:p>
        </p:txBody>
      </p:sp>
      <p:sp>
        <p:nvSpPr>
          <p:cNvPr id="41" name="Rectangle 40">
            <a:extLst>
              <a:ext uri="{FF2B5EF4-FFF2-40B4-BE49-F238E27FC236}">
                <a16:creationId xmlns:a16="http://schemas.microsoft.com/office/drawing/2014/main" id="{A91AE666-37C5-4C2A-906D-557A359CD979}"/>
              </a:ext>
            </a:extLst>
          </p:cNvPr>
          <p:cNvSpPr/>
          <p:nvPr/>
        </p:nvSpPr>
        <p:spPr>
          <a:xfrm>
            <a:off x="318565" y="1243143"/>
            <a:ext cx="8085868" cy="4708981"/>
          </a:xfrm>
          <a:prstGeom prst="rect">
            <a:avLst/>
          </a:prstGeom>
        </p:spPr>
        <p:txBody>
          <a:bodyPr wrap="none">
            <a:spAutoFit/>
          </a:bodyPr>
          <a:lstStyle/>
          <a:p>
            <a:r>
              <a:rPr lang="en-GB" sz="30000" b="1" dirty="0">
                <a:solidFill>
                  <a:schemeClr val="accent1"/>
                </a:solidFill>
                <a:latin typeface="Ubuntu" panose="020B0504030602030204" pitchFamily="34" charset="0"/>
              </a:rPr>
              <a:t>80%</a:t>
            </a:r>
          </a:p>
        </p:txBody>
      </p:sp>
      <p:sp>
        <p:nvSpPr>
          <p:cNvPr id="47" name="Rectangle 46">
            <a:extLst>
              <a:ext uri="{FF2B5EF4-FFF2-40B4-BE49-F238E27FC236}">
                <a16:creationId xmlns:a16="http://schemas.microsoft.com/office/drawing/2014/main" id="{33ADD35A-FE4E-47F1-A034-E932496840EC}"/>
              </a:ext>
            </a:extLst>
          </p:cNvPr>
          <p:cNvSpPr/>
          <p:nvPr/>
        </p:nvSpPr>
        <p:spPr>
          <a:xfrm>
            <a:off x="10948086" y="4525481"/>
            <a:ext cx="1243914" cy="23194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55466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FF477A-7EB7-4C94-9480-791354A0B76B}"/>
              </a:ext>
            </a:extLst>
          </p:cNvPr>
          <p:cNvSpPr/>
          <p:nvPr/>
        </p:nvSpPr>
        <p:spPr>
          <a:xfrm>
            <a:off x="0" y="0"/>
            <a:ext cx="12192000" cy="69030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0" name="Graphic 9">
            <a:extLst>
              <a:ext uri="{FF2B5EF4-FFF2-40B4-BE49-F238E27FC236}">
                <a16:creationId xmlns:a16="http://schemas.microsoft.com/office/drawing/2014/main" id="{2E8426FA-A0AE-4040-B448-AD19D331B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996" y="524049"/>
            <a:ext cx="504000" cy="504000"/>
          </a:xfrm>
          <a:prstGeom prst="rect">
            <a:avLst/>
          </a:prstGeom>
        </p:spPr>
      </p:pic>
      <p:pic>
        <p:nvPicPr>
          <p:cNvPr id="11" name="Graphic 10">
            <a:extLst>
              <a:ext uri="{FF2B5EF4-FFF2-40B4-BE49-F238E27FC236}">
                <a16:creationId xmlns:a16="http://schemas.microsoft.com/office/drawing/2014/main" id="{15C8FE0D-22B6-40F8-AFF4-4ADCCC883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250" y="524049"/>
            <a:ext cx="504000" cy="504000"/>
          </a:xfrm>
          <a:prstGeom prst="rect">
            <a:avLst/>
          </a:prstGeom>
        </p:spPr>
      </p:pic>
      <p:pic>
        <p:nvPicPr>
          <p:cNvPr id="12" name="Graphic 11">
            <a:extLst>
              <a:ext uri="{FF2B5EF4-FFF2-40B4-BE49-F238E27FC236}">
                <a16:creationId xmlns:a16="http://schemas.microsoft.com/office/drawing/2014/main" id="{7A37A4DF-D1EB-4D28-B28B-BD63C4C09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399496" y="524049"/>
            <a:ext cx="458263" cy="504000"/>
          </a:xfrm>
          <a:prstGeom prst="rect">
            <a:avLst/>
          </a:prstGeom>
        </p:spPr>
      </p:pic>
      <p:pic>
        <p:nvPicPr>
          <p:cNvPr id="13" name="Graphic 12">
            <a:extLst>
              <a:ext uri="{FF2B5EF4-FFF2-40B4-BE49-F238E27FC236}">
                <a16:creationId xmlns:a16="http://schemas.microsoft.com/office/drawing/2014/main" id="{5DFD172C-8629-4E85-B0F6-054830B3C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9176" y="524049"/>
            <a:ext cx="515798" cy="504000"/>
          </a:xfrm>
          <a:prstGeom prst="rect">
            <a:avLst/>
          </a:prstGeom>
        </p:spPr>
      </p:pic>
      <p:pic>
        <p:nvPicPr>
          <p:cNvPr id="14" name="Graphic 13">
            <a:extLst>
              <a:ext uri="{FF2B5EF4-FFF2-40B4-BE49-F238E27FC236}">
                <a16:creationId xmlns:a16="http://schemas.microsoft.com/office/drawing/2014/main" id="{B198700C-D813-47A6-A47F-57502CC5D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0252" y="524049"/>
            <a:ext cx="504000" cy="504000"/>
          </a:xfrm>
          <a:prstGeom prst="rect">
            <a:avLst/>
          </a:prstGeom>
        </p:spPr>
      </p:pic>
      <p:pic>
        <p:nvPicPr>
          <p:cNvPr id="15" name="Graphic 14">
            <a:extLst>
              <a:ext uri="{FF2B5EF4-FFF2-40B4-BE49-F238E27FC236}">
                <a16:creationId xmlns:a16="http://schemas.microsoft.com/office/drawing/2014/main" id="{39C4AFFD-8A03-4059-A2FC-FFBBF24CA6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7467" y="1180449"/>
            <a:ext cx="504000" cy="504000"/>
          </a:xfrm>
          <a:prstGeom prst="rect">
            <a:avLst/>
          </a:prstGeom>
        </p:spPr>
      </p:pic>
      <p:pic>
        <p:nvPicPr>
          <p:cNvPr id="16" name="Graphic 15">
            <a:extLst>
              <a:ext uri="{FF2B5EF4-FFF2-40B4-BE49-F238E27FC236}">
                <a16:creationId xmlns:a16="http://schemas.microsoft.com/office/drawing/2014/main" id="{5B899765-7627-4B7D-A7F3-DD831A117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250" y="1180449"/>
            <a:ext cx="504000" cy="504000"/>
          </a:xfrm>
          <a:prstGeom prst="rect">
            <a:avLst/>
          </a:prstGeom>
        </p:spPr>
      </p:pic>
      <p:pic>
        <p:nvPicPr>
          <p:cNvPr id="17" name="Graphic 16">
            <a:extLst>
              <a:ext uri="{FF2B5EF4-FFF2-40B4-BE49-F238E27FC236}">
                <a16:creationId xmlns:a16="http://schemas.microsoft.com/office/drawing/2014/main" id="{D1BCD3CB-4A50-4EB8-A767-6162A47107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399496" y="1180449"/>
            <a:ext cx="458263" cy="504000"/>
          </a:xfrm>
          <a:prstGeom prst="rect">
            <a:avLst/>
          </a:prstGeom>
        </p:spPr>
      </p:pic>
      <p:pic>
        <p:nvPicPr>
          <p:cNvPr id="18" name="Graphic 17">
            <a:extLst>
              <a:ext uri="{FF2B5EF4-FFF2-40B4-BE49-F238E27FC236}">
                <a16:creationId xmlns:a16="http://schemas.microsoft.com/office/drawing/2014/main" id="{10F1CD1B-3D78-4213-9CE2-2EA3384E1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7127" y="1180449"/>
            <a:ext cx="515798" cy="504000"/>
          </a:xfrm>
          <a:prstGeom prst="rect">
            <a:avLst/>
          </a:prstGeom>
        </p:spPr>
      </p:pic>
      <p:pic>
        <p:nvPicPr>
          <p:cNvPr id="19" name="Graphic 18">
            <a:extLst>
              <a:ext uri="{FF2B5EF4-FFF2-40B4-BE49-F238E27FC236}">
                <a16:creationId xmlns:a16="http://schemas.microsoft.com/office/drawing/2014/main" id="{E54FC154-E459-433E-ABF3-B5C9287D25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350" y="1180449"/>
            <a:ext cx="504000" cy="504000"/>
          </a:xfrm>
          <a:prstGeom prst="rect">
            <a:avLst/>
          </a:prstGeom>
        </p:spPr>
      </p:pic>
      <p:pic>
        <p:nvPicPr>
          <p:cNvPr id="20" name="Graphic 19">
            <a:extLst>
              <a:ext uri="{FF2B5EF4-FFF2-40B4-BE49-F238E27FC236}">
                <a16:creationId xmlns:a16="http://schemas.microsoft.com/office/drawing/2014/main" id="{216CE5FD-AD03-4C0A-9457-0C79722EB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553" y="1813956"/>
            <a:ext cx="504000" cy="504000"/>
          </a:xfrm>
          <a:prstGeom prst="rect">
            <a:avLst/>
          </a:prstGeom>
        </p:spPr>
      </p:pic>
      <p:pic>
        <p:nvPicPr>
          <p:cNvPr id="21" name="Graphic 20">
            <a:extLst>
              <a:ext uri="{FF2B5EF4-FFF2-40B4-BE49-F238E27FC236}">
                <a16:creationId xmlns:a16="http://schemas.microsoft.com/office/drawing/2014/main" id="{01FF3BD2-DF1E-4E99-BB93-9A66957B59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9807" y="1813956"/>
            <a:ext cx="504000" cy="504000"/>
          </a:xfrm>
          <a:prstGeom prst="rect">
            <a:avLst/>
          </a:prstGeom>
        </p:spPr>
      </p:pic>
      <p:pic>
        <p:nvPicPr>
          <p:cNvPr id="22" name="Graphic 21">
            <a:extLst>
              <a:ext uri="{FF2B5EF4-FFF2-40B4-BE49-F238E27FC236}">
                <a16:creationId xmlns:a16="http://schemas.microsoft.com/office/drawing/2014/main" id="{6CFB35B1-C183-45AC-B5AC-2B7385607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399496" y="1813956"/>
            <a:ext cx="458263" cy="504000"/>
          </a:xfrm>
          <a:prstGeom prst="rect">
            <a:avLst/>
          </a:prstGeom>
        </p:spPr>
      </p:pic>
      <p:pic>
        <p:nvPicPr>
          <p:cNvPr id="23" name="Graphic 22">
            <a:extLst>
              <a:ext uri="{FF2B5EF4-FFF2-40B4-BE49-F238E27FC236}">
                <a16:creationId xmlns:a16="http://schemas.microsoft.com/office/drawing/2014/main" id="{992F8573-40F9-4335-89C9-B937F53F6F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0510" y="1810460"/>
            <a:ext cx="515798" cy="504000"/>
          </a:xfrm>
          <a:prstGeom prst="rect">
            <a:avLst/>
          </a:prstGeom>
        </p:spPr>
      </p:pic>
      <p:pic>
        <p:nvPicPr>
          <p:cNvPr id="24" name="Graphic 23">
            <a:extLst>
              <a:ext uri="{FF2B5EF4-FFF2-40B4-BE49-F238E27FC236}">
                <a16:creationId xmlns:a16="http://schemas.microsoft.com/office/drawing/2014/main" id="{A6B78C72-80DC-466E-8A04-CD1C3D404C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0252" y="1813956"/>
            <a:ext cx="504000" cy="504000"/>
          </a:xfrm>
          <a:prstGeom prst="rect">
            <a:avLst/>
          </a:prstGeom>
        </p:spPr>
      </p:pic>
      <p:pic>
        <p:nvPicPr>
          <p:cNvPr id="25" name="Graphic 24">
            <a:extLst>
              <a:ext uri="{FF2B5EF4-FFF2-40B4-BE49-F238E27FC236}">
                <a16:creationId xmlns:a16="http://schemas.microsoft.com/office/drawing/2014/main" id="{1F11646E-E904-470F-9792-B57DFC968C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379" y="2447463"/>
            <a:ext cx="504000" cy="504000"/>
          </a:xfrm>
          <a:prstGeom prst="rect">
            <a:avLst/>
          </a:prstGeom>
        </p:spPr>
      </p:pic>
      <p:pic>
        <p:nvPicPr>
          <p:cNvPr id="26" name="Graphic 25">
            <a:extLst>
              <a:ext uri="{FF2B5EF4-FFF2-40B4-BE49-F238E27FC236}">
                <a16:creationId xmlns:a16="http://schemas.microsoft.com/office/drawing/2014/main" id="{5A7BA1D8-BD76-429C-BED3-20BD75CFE5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633" y="2447463"/>
            <a:ext cx="504000" cy="504000"/>
          </a:xfrm>
          <a:prstGeom prst="rect">
            <a:avLst/>
          </a:prstGeom>
        </p:spPr>
      </p:pic>
      <p:pic>
        <p:nvPicPr>
          <p:cNvPr id="27" name="Graphic 26">
            <a:extLst>
              <a:ext uri="{FF2B5EF4-FFF2-40B4-BE49-F238E27FC236}">
                <a16:creationId xmlns:a16="http://schemas.microsoft.com/office/drawing/2014/main" id="{C6D96F02-2ADD-4E98-97C7-7B4575789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412879" y="2447463"/>
            <a:ext cx="458263" cy="504000"/>
          </a:xfrm>
          <a:prstGeom prst="rect">
            <a:avLst/>
          </a:prstGeom>
        </p:spPr>
      </p:pic>
      <p:pic>
        <p:nvPicPr>
          <p:cNvPr id="28" name="Graphic 27">
            <a:extLst>
              <a:ext uri="{FF2B5EF4-FFF2-40B4-BE49-F238E27FC236}">
                <a16:creationId xmlns:a16="http://schemas.microsoft.com/office/drawing/2014/main" id="{0CB3A4DE-5D96-4224-9FF6-CF4B8F0E6C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59" y="2447463"/>
            <a:ext cx="515798" cy="504000"/>
          </a:xfrm>
          <a:prstGeom prst="rect">
            <a:avLst/>
          </a:prstGeom>
        </p:spPr>
      </p:pic>
      <p:pic>
        <p:nvPicPr>
          <p:cNvPr id="29" name="Graphic 28">
            <a:extLst>
              <a:ext uri="{FF2B5EF4-FFF2-40B4-BE49-F238E27FC236}">
                <a16:creationId xmlns:a16="http://schemas.microsoft.com/office/drawing/2014/main" id="{2EF32587-0DE4-40BF-8AAC-77A530845A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7733" y="2447463"/>
            <a:ext cx="504000" cy="504000"/>
          </a:xfrm>
          <a:prstGeom prst="rect">
            <a:avLst/>
          </a:prstGeom>
        </p:spPr>
      </p:pic>
      <p:pic>
        <p:nvPicPr>
          <p:cNvPr id="30" name="Graphic 29">
            <a:extLst>
              <a:ext uri="{FF2B5EF4-FFF2-40B4-BE49-F238E27FC236}">
                <a16:creationId xmlns:a16="http://schemas.microsoft.com/office/drawing/2014/main" id="{3FF09B10-4191-42B2-9D7B-5BDF6B0E1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553" y="524049"/>
            <a:ext cx="504000" cy="504000"/>
          </a:xfrm>
          <a:prstGeom prst="rect">
            <a:avLst/>
          </a:prstGeom>
        </p:spPr>
      </p:pic>
      <p:pic>
        <p:nvPicPr>
          <p:cNvPr id="31" name="Graphic 30">
            <a:extLst>
              <a:ext uri="{FF2B5EF4-FFF2-40B4-BE49-F238E27FC236}">
                <a16:creationId xmlns:a16="http://schemas.microsoft.com/office/drawing/2014/main" id="{9A690679-264B-4E5B-B81F-3DCD929740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9807" y="524049"/>
            <a:ext cx="504000" cy="504000"/>
          </a:xfrm>
          <a:prstGeom prst="rect">
            <a:avLst/>
          </a:prstGeom>
        </p:spPr>
      </p:pic>
      <p:pic>
        <p:nvPicPr>
          <p:cNvPr id="32" name="Graphic 31">
            <a:extLst>
              <a:ext uri="{FF2B5EF4-FFF2-40B4-BE49-F238E27FC236}">
                <a16:creationId xmlns:a16="http://schemas.microsoft.com/office/drawing/2014/main" id="{39B81679-1B4A-4D65-94A9-A91EFDDE03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53053" y="524049"/>
            <a:ext cx="458263" cy="504000"/>
          </a:xfrm>
          <a:prstGeom prst="rect">
            <a:avLst/>
          </a:prstGeom>
        </p:spPr>
      </p:pic>
      <p:pic>
        <p:nvPicPr>
          <p:cNvPr id="33" name="Graphic 32">
            <a:extLst>
              <a:ext uri="{FF2B5EF4-FFF2-40B4-BE49-F238E27FC236}">
                <a16:creationId xmlns:a16="http://schemas.microsoft.com/office/drawing/2014/main" id="{E28D91AB-BABC-4E0B-B508-B949A728B9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2733" y="524049"/>
            <a:ext cx="515798" cy="504000"/>
          </a:xfrm>
          <a:prstGeom prst="rect">
            <a:avLst/>
          </a:prstGeom>
        </p:spPr>
      </p:pic>
      <p:pic>
        <p:nvPicPr>
          <p:cNvPr id="34" name="Graphic 33">
            <a:extLst>
              <a:ext uri="{FF2B5EF4-FFF2-40B4-BE49-F238E27FC236}">
                <a16:creationId xmlns:a16="http://schemas.microsoft.com/office/drawing/2014/main" id="{DE3A3372-1A48-45DE-8E12-32110EE89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809" y="524049"/>
            <a:ext cx="504000" cy="504000"/>
          </a:xfrm>
          <a:prstGeom prst="rect">
            <a:avLst/>
          </a:prstGeom>
        </p:spPr>
      </p:pic>
      <p:pic>
        <p:nvPicPr>
          <p:cNvPr id="35" name="Graphic 34">
            <a:extLst>
              <a:ext uri="{FF2B5EF4-FFF2-40B4-BE49-F238E27FC236}">
                <a16:creationId xmlns:a16="http://schemas.microsoft.com/office/drawing/2014/main" id="{F4C8813C-6D80-4173-9F65-C570279E3B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41576" y="3080970"/>
            <a:ext cx="459330" cy="504000"/>
          </a:xfrm>
          <a:prstGeom prst="rect">
            <a:avLst/>
          </a:prstGeom>
        </p:spPr>
      </p:pic>
      <p:pic>
        <p:nvPicPr>
          <p:cNvPr id="36" name="Graphic 35">
            <a:extLst>
              <a:ext uri="{FF2B5EF4-FFF2-40B4-BE49-F238E27FC236}">
                <a16:creationId xmlns:a16="http://schemas.microsoft.com/office/drawing/2014/main" id="{56D30BDB-9173-4276-977B-F01C976D6D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299" y="3080970"/>
            <a:ext cx="504000" cy="504000"/>
          </a:xfrm>
          <a:prstGeom prst="rect">
            <a:avLst/>
          </a:prstGeom>
        </p:spPr>
      </p:pic>
      <p:pic>
        <p:nvPicPr>
          <p:cNvPr id="37" name="Graphic 36">
            <a:extLst>
              <a:ext uri="{FF2B5EF4-FFF2-40B4-BE49-F238E27FC236}">
                <a16:creationId xmlns:a16="http://schemas.microsoft.com/office/drawing/2014/main" id="{5A8E5B36-4DAB-4F84-9180-A04AB178B4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399496" y="3080970"/>
            <a:ext cx="458263" cy="504000"/>
          </a:xfrm>
          <a:prstGeom prst="rect">
            <a:avLst/>
          </a:prstGeom>
        </p:spPr>
      </p:pic>
      <p:pic>
        <p:nvPicPr>
          <p:cNvPr id="38" name="Graphic 37">
            <a:extLst>
              <a:ext uri="{FF2B5EF4-FFF2-40B4-BE49-F238E27FC236}">
                <a16:creationId xmlns:a16="http://schemas.microsoft.com/office/drawing/2014/main" id="{4AEA505F-1863-4AEF-838A-7A89C3023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9176" y="3080970"/>
            <a:ext cx="515798" cy="504000"/>
          </a:xfrm>
          <a:prstGeom prst="rect">
            <a:avLst/>
          </a:prstGeom>
        </p:spPr>
      </p:pic>
      <p:pic>
        <p:nvPicPr>
          <p:cNvPr id="39" name="Graphic 38">
            <a:extLst>
              <a:ext uri="{FF2B5EF4-FFF2-40B4-BE49-F238E27FC236}">
                <a16:creationId xmlns:a16="http://schemas.microsoft.com/office/drawing/2014/main" id="{9FDB7F27-62E4-466F-B90A-538AF409A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0252" y="3080970"/>
            <a:ext cx="504000" cy="504000"/>
          </a:xfrm>
          <a:prstGeom prst="rect">
            <a:avLst/>
          </a:prstGeom>
        </p:spPr>
      </p:pic>
      <p:pic>
        <p:nvPicPr>
          <p:cNvPr id="40" name="Graphic 39">
            <a:extLst>
              <a:ext uri="{FF2B5EF4-FFF2-40B4-BE49-F238E27FC236}">
                <a16:creationId xmlns:a16="http://schemas.microsoft.com/office/drawing/2014/main" id="{7C33B287-B91C-47FF-BA18-C570374CB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553" y="3080970"/>
            <a:ext cx="504000" cy="504000"/>
          </a:xfrm>
          <a:prstGeom prst="rect">
            <a:avLst/>
          </a:prstGeom>
        </p:spPr>
      </p:pic>
      <p:pic>
        <p:nvPicPr>
          <p:cNvPr id="41" name="Graphic 40">
            <a:extLst>
              <a:ext uri="{FF2B5EF4-FFF2-40B4-BE49-F238E27FC236}">
                <a16:creationId xmlns:a16="http://schemas.microsoft.com/office/drawing/2014/main" id="{9056E17E-9F2F-4F1A-8747-C5798DCA25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9807" y="3080970"/>
            <a:ext cx="504000" cy="504000"/>
          </a:xfrm>
          <a:prstGeom prst="rect">
            <a:avLst/>
          </a:prstGeom>
        </p:spPr>
      </p:pic>
      <p:pic>
        <p:nvPicPr>
          <p:cNvPr id="42" name="Graphic 41">
            <a:extLst>
              <a:ext uri="{FF2B5EF4-FFF2-40B4-BE49-F238E27FC236}">
                <a16:creationId xmlns:a16="http://schemas.microsoft.com/office/drawing/2014/main" id="{5C16E4F0-CF60-432A-BB43-5509F1C243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53053" y="3080970"/>
            <a:ext cx="458263" cy="504000"/>
          </a:xfrm>
          <a:prstGeom prst="rect">
            <a:avLst/>
          </a:prstGeom>
        </p:spPr>
      </p:pic>
      <p:pic>
        <p:nvPicPr>
          <p:cNvPr id="43" name="Graphic 42">
            <a:extLst>
              <a:ext uri="{FF2B5EF4-FFF2-40B4-BE49-F238E27FC236}">
                <a16:creationId xmlns:a16="http://schemas.microsoft.com/office/drawing/2014/main" id="{D589384F-D7B2-4CF5-9838-41E88159B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2733" y="3080970"/>
            <a:ext cx="515798" cy="504000"/>
          </a:xfrm>
          <a:prstGeom prst="rect">
            <a:avLst/>
          </a:prstGeom>
        </p:spPr>
      </p:pic>
      <p:pic>
        <p:nvPicPr>
          <p:cNvPr id="44" name="Graphic 43">
            <a:extLst>
              <a:ext uri="{FF2B5EF4-FFF2-40B4-BE49-F238E27FC236}">
                <a16:creationId xmlns:a16="http://schemas.microsoft.com/office/drawing/2014/main" id="{AC216857-15A2-4788-BC31-BBBE1EB5D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809" y="3080970"/>
            <a:ext cx="504000" cy="504000"/>
          </a:xfrm>
          <a:prstGeom prst="rect">
            <a:avLst/>
          </a:prstGeom>
        </p:spPr>
      </p:pic>
      <p:pic>
        <p:nvPicPr>
          <p:cNvPr id="45" name="Graphic 44">
            <a:extLst>
              <a:ext uri="{FF2B5EF4-FFF2-40B4-BE49-F238E27FC236}">
                <a16:creationId xmlns:a16="http://schemas.microsoft.com/office/drawing/2014/main" id="{6227831B-9EDB-4822-9AB1-49FE0A07F4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674792" y="2447463"/>
            <a:ext cx="458263" cy="504000"/>
          </a:xfrm>
          <a:prstGeom prst="rect">
            <a:avLst/>
          </a:prstGeom>
        </p:spPr>
      </p:pic>
      <p:pic>
        <p:nvPicPr>
          <p:cNvPr id="46" name="Graphic 45">
            <a:extLst>
              <a:ext uri="{FF2B5EF4-FFF2-40B4-BE49-F238E27FC236}">
                <a16:creationId xmlns:a16="http://schemas.microsoft.com/office/drawing/2014/main" id="{E1BE6680-36CF-4F89-B311-A4C3232B4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4472" y="2447463"/>
            <a:ext cx="515798" cy="504000"/>
          </a:xfrm>
          <a:prstGeom prst="rect">
            <a:avLst/>
          </a:prstGeom>
        </p:spPr>
      </p:pic>
      <p:pic>
        <p:nvPicPr>
          <p:cNvPr id="47" name="Graphic 46">
            <a:extLst>
              <a:ext uri="{FF2B5EF4-FFF2-40B4-BE49-F238E27FC236}">
                <a16:creationId xmlns:a16="http://schemas.microsoft.com/office/drawing/2014/main" id="{E1BD5189-3674-4957-9888-60108C7EC5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2706" y="1180449"/>
            <a:ext cx="504000" cy="504000"/>
          </a:xfrm>
          <a:prstGeom prst="rect">
            <a:avLst/>
          </a:prstGeom>
        </p:spPr>
      </p:pic>
      <p:pic>
        <p:nvPicPr>
          <p:cNvPr id="48" name="Graphic 47">
            <a:extLst>
              <a:ext uri="{FF2B5EF4-FFF2-40B4-BE49-F238E27FC236}">
                <a16:creationId xmlns:a16="http://schemas.microsoft.com/office/drawing/2014/main" id="{4ABBB25C-CFB8-4D3A-8590-247F77017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3960" y="1180449"/>
            <a:ext cx="504000" cy="504000"/>
          </a:xfrm>
          <a:prstGeom prst="rect">
            <a:avLst/>
          </a:prstGeom>
        </p:spPr>
      </p:pic>
      <p:pic>
        <p:nvPicPr>
          <p:cNvPr id="49" name="Graphic 48">
            <a:extLst>
              <a:ext uri="{FF2B5EF4-FFF2-40B4-BE49-F238E27FC236}">
                <a16:creationId xmlns:a16="http://schemas.microsoft.com/office/drawing/2014/main" id="{EAB7355C-A031-4086-BFDB-B7096DD0B3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14129" y="1176597"/>
            <a:ext cx="458263" cy="504000"/>
          </a:xfrm>
          <a:prstGeom prst="rect">
            <a:avLst/>
          </a:prstGeom>
        </p:spPr>
      </p:pic>
      <p:pic>
        <p:nvPicPr>
          <p:cNvPr id="50" name="Graphic 49">
            <a:extLst>
              <a:ext uri="{FF2B5EF4-FFF2-40B4-BE49-F238E27FC236}">
                <a16:creationId xmlns:a16="http://schemas.microsoft.com/office/drawing/2014/main" id="{3A0F62F4-2729-4D33-A472-5C8545152A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809" y="1176597"/>
            <a:ext cx="515798" cy="504000"/>
          </a:xfrm>
          <a:prstGeom prst="rect">
            <a:avLst/>
          </a:prstGeom>
        </p:spPr>
      </p:pic>
      <p:pic>
        <p:nvPicPr>
          <p:cNvPr id="51" name="Graphic 50">
            <a:extLst>
              <a:ext uri="{FF2B5EF4-FFF2-40B4-BE49-F238E27FC236}">
                <a16:creationId xmlns:a16="http://schemas.microsoft.com/office/drawing/2014/main" id="{A8A8E7A6-3A1A-42CA-A574-CB64430087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92" y="1810460"/>
            <a:ext cx="504000" cy="504000"/>
          </a:xfrm>
          <a:prstGeom prst="rect">
            <a:avLst/>
          </a:prstGeom>
        </p:spPr>
      </p:pic>
      <p:pic>
        <p:nvPicPr>
          <p:cNvPr id="52" name="Graphic 51">
            <a:extLst>
              <a:ext uri="{FF2B5EF4-FFF2-40B4-BE49-F238E27FC236}">
                <a16:creationId xmlns:a16="http://schemas.microsoft.com/office/drawing/2014/main" id="{BEE6A160-F5F6-45A9-839C-2B02F98B01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431" y="1810460"/>
            <a:ext cx="504000" cy="504000"/>
          </a:xfrm>
          <a:prstGeom prst="rect">
            <a:avLst/>
          </a:prstGeom>
        </p:spPr>
      </p:pic>
      <p:pic>
        <p:nvPicPr>
          <p:cNvPr id="53" name="Graphic 52">
            <a:extLst>
              <a:ext uri="{FF2B5EF4-FFF2-40B4-BE49-F238E27FC236}">
                <a16:creationId xmlns:a16="http://schemas.microsoft.com/office/drawing/2014/main" id="{4ED7299B-F685-4D14-A2ED-CA0DC2AB4C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27192" y="1172498"/>
            <a:ext cx="509798" cy="504000"/>
          </a:xfrm>
          <a:prstGeom prst="rect">
            <a:avLst/>
          </a:prstGeom>
        </p:spPr>
      </p:pic>
      <p:pic>
        <p:nvPicPr>
          <p:cNvPr id="54" name="Graphic 53">
            <a:extLst>
              <a:ext uri="{FF2B5EF4-FFF2-40B4-BE49-F238E27FC236}">
                <a16:creationId xmlns:a16="http://schemas.microsoft.com/office/drawing/2014/main" id="{FFA9A0D8-2563-4723-8510-2BC21A27F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5321" y="1825854"/>
            <a:ext cx="504000" cy="504000"/>
          </a:xfrm>
          <a:prstGeom prst="rect">
            <a:avLst/>
          </a:prstGeom>
        </p:spPr>
      </p:pic>
      <p:pic>
        <p:nvPicPr>
          <p:cNvPr id="55" name="Graphic 54">
            <a:extLst>
              <a:ext uri="{FF2B5EF4-FFF2-40B4-BE49-F238E27FC236}">
                <a16:creationId xmlns:a16="http://schemas.microsoft.com/office/drawing/2014/main" id="{A39F7B41-D708-4458-B410-661B6B0650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5944" y="1825854"/>
            <a:ext cx="515798" cy="504000"/>
          </a:xfrm>
          <a:prstGeom prst="rect">
            <a:avLst/>
          </a:prstGeom>
        </p:spPr>
      </p:pic>
      <p:pic>
        <p:nvPicPr>
          <p:cNvPr id="56" name="Graphic 55">
            <a:extLst>
              <a:ext uri="{FF2B5EF4-FFF2-40B4-BE49-F238E27FC236}">
                <a16:creationId xmlns:a16="http://schemas.microsoft.com/office/drawing/2014/main" id="{78C2AA63-2E29-43EE-9CE2-50C5002456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7020" y="1825854"/>
            <a:ext cx="504000" cy="504000"/>
          </a:xfrm>
          <a:prstGeom prst="rect">
            <a:avLst/>
          </a:prstGeom>
        </p:spPr>
      </p:pic>
      <p:pic>
        <p:nvPicPr>
          <p:cNvPr id="57" name="Graphic 56">
            <a:extLst>
              <a:ext uri="{FF2B5EF4-FFF2-40B4-BE49-F238E27FC236}">
                <a16:creationId xmlns:a16="http://schemas.microsoft.com/office/drawing/2014/main" id="{9277D90F-C810-4168-ACCA-02B001E0AA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3020" y="2453412"/>
            <a:ext cx="504000" cy="504000"/>
          </a:xfrm>
          <a:prstGeom prst="rect">
            <a:avLst/>
          </a:prstGeom>
        </p:spPr>
      </p:pic>
      <p:pic>
        <p:nvPicPr>
          <p:cNvPr id="58" name="Graphic 57">
            <a:extLst>
              <a:ext uri="{FF2B5EF4-FFF2-40B4-BE49-F238E27FC236}">
                <a16:creationId xmlns:a16="http://schemas.microsoft.com/office/drawing/2014/main" id="{B9EE5116-F66F-4BC3-8A6B-7208DFF339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944217" y="2453412"/>
            <a:ext cx="458263" cy="504000"/>
          </a:xfrm>
          <a:prstGeom prst="rect">
            <a:avLst/>
          </a:prstGeom>
        </p:spPr>
      </p:pic>
      <p:pic>
        <p:nvPicPr>
          <p:cNvPr id="59" name="Graphic 58">
            <a:extLst>
              <a:ext uri="{FF2B5EF4-FFF2-40B4-BE49-F238E27FC236}">
                <a16:creationId xmlns:a16="http://schemas.microsoft.com/office/drawing/2014/main" id="{4836BA20-8DA5-48AC-94B9-02DD83E46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897" y="2453412"/>
            <a:ext cx="515798" cy="504000"/>
          </a:xfrm>
          <a:prstGeom prst="rect">
            <a:avLst/>
          </a:prstGeom>
        </p:spPr>
      </p:pic>
      <p:pic>
        <p:nvPicPr>
          <p:cNvPr id="61" name="Graphic 60">
            <a:extLst>
              <a:ext uri="{FF2B5EF4-FFF2-40B4-BE49-F238E27FC236}">
                <a16:creationId xmlns:a16="http://schemas.microsoft.com/office/drawing/2014/main" id="{639B7946-E013-459D-8413-D45E38BC3F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43094" y="3075021"/>
            <a:ext cx="459330" cy="504000"/>
          </a:xfrm>
          <a:prstGeom prst="rect">
            <a:avLst/>
          </a:prstGeom>
        </p:spPr>
      </p:pic>
      <p:pic>
        <p:nvPicPr>
          <p:cNvPr id="62" name="Graphic 61">
            <a:extLst>
              <a:ext uri="{FF2B5EF4-FFF2-40B4-BE49-F238E27FC236}">
                <a16:creationId xmlns:a16="http://schemas.microsoft.com/office/drawing/2014/main" id="{C2D1F12D-E299-451C-BAA6-12BCC48DE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817" y="3075021"/>
            <a:ext cx="504000" cy="504000"/>
          </a:xfrm>
          <a:prstGeom prst="rect">
            <a:avLst/>
          </a:prstGeom>
        </p:spPr>
      </p:pic>
      <p:pic>
        <p:nvPicPr>
          <p:cNvPr id="63" name="Graphic 62">
            <a:extLst>
              <a:ext uri="{FF2B5EF4-FFF2-40B4-BE49-F238E27FC236}">
                <a16:creationId xmlns:a16="http://schemas.microsoft.com/office/drawing/2014/main" id="{808BB4A2-2BA6-4F06-ADAF-EA8B408E43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401014" y="3075021"/>
            <a:ext cx="458263" cy="504000"/>
          </a:xfrm>
          <a:prstGeom prst="rect">
            <a:avLst/>
          </a:prstGeom>
        </p:spPr>
      </p:pic>
      <p:pic>
        <p:nvPicPr>
          <p:cNvPr id="64" name="Graphic 63">
            <a:extLst>
              <a:ext uri="{FF2B5EF4-FFF2-40B4-BE49-F238E27FC236}">
                <a16:creationId xmlns:a16="http://schemas.microsoft.com/office/drawing/2014/main" id="{9886220A-4CAF-4E3D-ABC2-6628843CFC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0694" y="3075021"/>
            <a:ext cx="515798" cy="504000"/>
          </a:xfrm>
          <a:prstGeom prst="rect">
            <a:avLst/>
          </a:prstGeom>
        </p:spPr>
      </p:pic>
      <p:pic>
        <p:nvPicPr>
          <p:cNvPr id="65" name="Graphic 64">
            <a:extLst>
              <a:ext uri="{FF2B5EF4-FFF2-40B4-BE49-F238E27FC236}">
                <a16:creationId xmlns:a16="http://schemas.microsoft.com/office/drawing/2014/main" id="{D7E5F975-920E-453B-A20C-4BD6325798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41770" y="3075021"/>
            <a:ext cx="504000" cy="504000"/>
          </a:xfrm>
          <a:prstGeom prst="rect">
            <a:avLst/>
          </a:prstGeom>
        </p:spPr>
      </p:pic>
      <p:pic>
        <p:nvPicPr>
          <p:cNvPr id="66" name="Graphic 65">
            <a:extLst>
              <a:ext uri="{FF2B5EF4-FFF2-40B4-BE49-F238E27FC236}">
                <a16:creationId xmlns:a16="http://schemas.microsoft.com/office/drawing/2014/main" id="{03E25B63-076E-44E9-8486-1FA836AF94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0071" y="3075021"/>
            <a:ext cx="504000" cy="504000"/>
          </a:xfrm>
          <a:prstGeom prst="rect">
            <a:avLst/>
          </a:prstGeom>
        </p:spPr>
      </p:pic>
      <p:pic>
        <p:nvPicPr>
          <p:cNvPr id="67" name="Graphic 66">
            <a:extLst>
              <a:ext uri="{FF2B5EF4-FFF2-40B4-BE49-F238E27FC236}">
                <a16:creationId xmlns:a16="http://schemas.microsoft.com/office/drawing/2014/main" id="{ED785F48-A8EE-4465-A8C0-86EB0C50DF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1325" y="3075021"/>
            <a:ext cx="504000" cy="504000"/>
          </a:xfrm>
          <a:prstGeom prst="rect">
            <a:avLst/>
          </a:prstGeom>
        </p:spPr>
      </p:pic>
      <p:pic>
        <p:nvPicPr>
          <p:cNvPr id="68" name="Graphic 67">
            <a:extLst>
              <a:ext uri="{FF2B5EF4-FFF2-40B4-BE49-F238E27FC236}">
                <a16:creationId xmlns:a16="http://schemas.microsoft.com/office/drawing/2014/main" id="{A4DDCF97-BFD4-4FB9-89FB-95740D0A5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554571" y="3075021"/>
            <a:ext cx="458263" cy="504000"/>
          </a:xfrm>
          <a:prstGeom prst="rect">
            <a:avLst/>
          </a:prstGeom>
        </p:spPr>
      </p:pic>
      <p:pic>
        <p:nvPicPr>
          <p:cNvPr id="69" name="Graphic 68">
            <a:extLst>
              <a:ext uri="{FF2B5EF4-FFF2-40B4-BE49-F238E27FC236}">
                <a16:creationId xmlns:a16="http://schemas.microsoft.com/office/drawing/2014/main" id="{C876B164-0E28-4209-B0D2-1D7B5EA7A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4251" y="3075021"/>
            <a:ext cx="515798" cy="504000"/>
          </a:xfrm>
          <a:prstGeom prst="rect">
            <a:avLst/>
          </a:prstGeom>
        </p:spPr>
      </p:pic>
      <p:pic>
        <p:nvPicPr>
          <p:cNvPr id="70" name="Graphic 69">
            <a:extLst>
              <a:ext uri="{FF2B5EF4-FFF2-40B4-BE49-F238E27FC236}">
                <a16:creationId xmlns:a16="http://schemas.microsoft.com/office/drawing/2014/main" id="{083122B7-FD50-4B50-9F3B-BB745B92B8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5327" y="3075021"/>
            <a:ext cx="504000" cy="504000"/>
          </a:xfrm>
          <a:prstGeom prst="rect">
            <a:avLst/>
          </a:prstGeom>
        </p:spPr>
      </p:pic>
      <p:sp>
        <p:nvSpPr>
          <p:cNvPr id="71" name="TextBox 70">
            <a:extLst>
              <a:ext uri="{FF2B5EF4-FFF2-40B4-BE49-F238E27FC236}">
                <a16:creationId xmlns:a16="http://schemas.microsoft.com/office/drawing/2014/main" id="{843029D1-5EBC-4543-9B92-C3FAB7139AF8}"/>
              </a:ext>
            </a:extLst>
          </p:cNvPr>
          <p:cNvSpPr txBox="1"/>
          <p:nvPr/>
        </p:nvSpPr>
        <p:spPr>
          <a:xfrm>
            <a:off x="7418252" y="693841"/>
            <a:ext cx="24167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0079C1">
                    <a:lumMod val="40000"/>
                    <a:lumOff val="60000"/>
                  </a:srgbClr>
                </a:solidFill>
                <a:effectLst/>
                <a:uLnTx/>
                <a:uFillTx/>
                <a:latin typeface="Segoe UI" panose="020B0502040204020203" pitchFamily="34" charset="0"/>
                <a:ea typeface="+mn-ea"/>
                <a:cs typeface="Segoe UI" panose="020B0502040204020203" pitchFamily="34" charset="0"/>
              </a:rPr>
              <a:t>88%</a:t>
            </a:r>
            <a:endParaRPr kumimoji="0" lang="en-GB" sz="4400" b="0" i="0" u="none" strike="noStrike" kern="1200" cap="none" spc="0" normalizeH="0" baseline="0" noProof="0" dirty="0">
              <a:ln>
                <a:noFill/>
              </a:ln>
              <a:solidFill>
                <a:srgbClr val="0079C1">
                  <a:lumMod val="40000"/>
                  <a:lumOff val="60000"/>
                </a:srgbClr>
              </a:solidFill>
              <a:effectLst/>
              <a:uLnTx/>
              <a:uFillTx/>
              <a:latin typeface="Segoe UI" panose="020B0502040204020203" pitchFamily="34" charset="0"/>
              <a:ea typeface="+mn-ea"/>
              <a:cs typeface="Segoe UI" panose="020B0502040204020203" pitchFamily="34" charset="0"/>
            </a:endParaRPr>
          </a:p>
        </p:txBody>
      </p:sp>
      <p:sp>
        <p:nvSpPr>
          <p:cNvPr id="73" name="TextBox 72">
            <a:extLst>
              <a:ext uri="{FF2B5EF4-FFF2-40B4-BE49-F238E27FC236}">
                <a16:creationId xmlns:a16="http://schemas.microsoft.com/office/drawing/2014/main" id="{9C84855F-1E52-4AE7-81C3-C13453F42AAB}"/>
              </a:ext>
            </a:extLst>
          </p:cNvPr>
          <p:cNvSpPr txBox="1"/>
          <p:nvPr/>
        </p:nvSpPr>
        <p:spPr>
          <a:xfrm>
            <a:off x="5589658" y="1938328"/>
            <a:ext cx="60739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9C1">
                    <a:lumMod val="40000"/>
                    <a:lumOff val="60000"/>
                  </a:srgbClr>
                </a:solidFill>
                <a:effectLst/>
                <a:uLnTx/>
                <a:uFillTx/>
                <a:latin typeface="Segoe UI" panose="020B0502040204020203" pitchFamily="34" charset="0"/>
                <a:ea typeface="+mn-ea"/>
                <a:cs typeface="Segoe UI" panose="020B0502040204020203" pitchFamily="34" charset="0"/>
              </a:rPr>
              <a:t>All proposal content is approved before it’s issued</a:t>
            </a:r>
          </a:p>
        </p:txBody>
      </p:sp>
      <p:sp>
        <p:nvSpPr>
          <p:cNvPr id="74" name="TextBox 73">
            <a:extLst>
              <a:ext uri="{FF2B5EF4-FFF2-40B4-BE49-F238E27FC236}">
                <a16:creationId xmlns:a16="http://schemas.microsoft.com/office/drawing/2014/main" id="{A6665A25-597A-42E7-8DF5-1928315B418B}"/>
              </a:ext>
            </a:extLst>
          </p:cNvPr>
          <p:cNvSpPr txBox="1"/>
          <p:nvPr/>
        </p:nvSpPr>
        <p:spPr>
          <a:xfrm>
            <a:off x="5590039" y="4968490"/>
            <a:ext cx="6073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B3BBBF">
                    <a:lumMod val="40000"/>
                    <a:lumOff val="60000"/>
                  </a:srgbClr>
                </a:solidFill>
                <a:effectLst/>
                <a:uLnTx/>
                <a:uFillTx/>
                <a:latin typeface="Segoe UI" panose="020B0502040204020203" pitchFamily="34" charset="0"/>
                <a:ea typeface="+mn-ea"/>
                <a:cs typeface="Segoe UI" panose="020B0502040204020203" pitchFamily="34" charset="0"/>
              </a:rPr>
              <a:t>We rarely struggle to deliver what we’d promised in the proposal</a:t>
            </a:r>
          </a:p>
        </p:txBody>
      </p:sp>
      <p:sp>
        <p:nvSpPr>
          <p:cNvPr id="75" name="TextBox 74">
            <a:extLst>
              <a:ext uri="{FF2B5EF4-FFF2-40B4-BE49-F238E27FC236}">
                <a16:creationId xmlns:a16="http://schemas.microsoft.com/office/drawing/2014/main" id="{43AF4FF7-4791-4395-BA42-FE1FFB728294}"/>
              </a:ext>
            </a:extLst>
          </p:cNvPr>
          <p:cNvSpPr txBox="1"/>
          <p:nvPr/>
        </p:nvSpPr>
        <p:spPr>
          <a:xfrm>
            <a:off x="7418252" y="3710894"/>
            <a:ext cx="24167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B3BBBF">
                    <a:lumMod val="40000"/>
                    <a:lumOff val="60000"/>
                  </a:srgbClr>
                </a:solidFill>
                <a:effectLst/>
                <a:uLnTx/>
                <a:uFillTx/>
                <a:latin typeface="Segoe UI" panose="020B0502040204020203" pitchFamily="34" charset="0"/>
                <a:ea typeface="+mn-ea"/>
                <a:cs typeface="Segoe UI" panose="020B0502040204020203" pitchFamily="34" charset="0"/>
              </a:rPr>
              <a:t>80%</a:t>
            </a:r>
            <a:endParaRPr kumimoji="0" lang="en-GB" sz="4400" b="0" i="0" u="none" strike="noStrike" kern="1200" cap="none" spc="0" normalizeH="0" baseline="0" noProof="0" dirty="0">
              <a:ln>
                <a:noFill/>
              </a:ln>
              <a:solidFill>
                <a:srgbClr val="B3BBBF">
                  <a:lumMod val="40000"/>
                  <a:lumOff val="6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3833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
                                        <p:tgtEl>
                                          <p:spTgt spid="10"/>
                                        </p:tgtEl>
                                      </p:cBhvr>
                                    </p:animEffect>
                                  </p:childTnLst>
                                </p:cTn>
                              </p:par>
                            </p:childTnLst>
                          </p:cTn>
                        </p:par>
                        <p:par>
                          <p:cTn id="8" fill="hold">
                            <p:stCondLst>
                              <p:cond delay="5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
                                        <p:tgtEl>
                                          <p:spTgt spid="11"/>
                                        </p:tgtEl>
                                      </p:cBhvr>
                                    </p:animEffect>
                                  </p:childTnLst>
                                </p:cTn>
                              </p:par>
                            </p:childTnLst>
                          </p:cTn>
                        </p:par>
                        <p:par>
                          <p:cTn id="12" fill="hold">
                            <p:stCondLst>
                              <p:cond delay="1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
                                        <p:tgtEl>
                                          <p:spTgt spid="12"/>
                                        </p:tgtEl>
                                      </p:cBhvr>
                                    </p:animEffect>
                                  </p:childTnLst>
                                </p:cTn>
                              </p:par>
                            </p:childTnLst>
                          </p:cTn>
                        </p:par>
                        <p:par>
                          <p:cTn id="16" fill="hold">
                            <p:stCondLst>
                              <p:cond delay="150"/>
                            </p:stCondLst>
                            <p:childTnLst>
                              <p:par>
                                <p:cTn id="17" presetID="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
                                        <p:tgtEl>
                                          <p:spTgt spid="13"/>
                                        </p:tgtEl>
                                      </p:cBhvr>
                                    </p:animEffect>
                                  </p:childTnLst>
                                </p:cTn>
                              </p:par>
                            </p:childTnLst>
                          </p:cTn>
                        </p:par>
                        <p:par>
                          <p:cTn id="20" fill="hold">
                            <p:stCondLst>
                              <p:cond delay="200"/>
                            </p:stCondLst>
                            <p:childTnLst>
                              <p:par>
                                <p:cTn id="21" presetID="9"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
                                        <p:tgtEl>
                                          <p:spTgt spid="14"/>
                                        </p:tgtEl>
                                      </p:cBhvr>
                                    </p:animEffect>
                                  </p:childTnLst>
                                </p:cTn>
                              </p:par>
                            </p:childTnLst>
                          </p:cTn>
                        </p:par>
                        <p:par>
                          <p:cTn id="24" fill="hold">
                            <p:stCondLst>
                              <p:cond delay="250"/>
                            </p:stCondLst>
                            <p:childTnLst>
                              <p:par>
                                <p:cTn id="25" presetID="9"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
                                        <p:tgtEl>
                                          <p:spTgt spid="15"/>
                                        </p:tgtEl>
                                      </p:cBhvr>
                                    </p:animEffect>
                                  </p:childTnLst>
                                </p:cTn>
                              </p:par>
                            </p:childTnLst>
                          </p:cTn>
                        </p:par>
                        <p:par>
                          <p:cTn id="28" fill="hold">
                            <p:stCondLst>
                              <p:cond delay="300"/>
                            </p:stCondLst>
                            <p:childTnLst>
                              <p:par>
                                <p:cTn id="29" presetID="9"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
                                        <p:tgtEl>
                                          <p:spTgt spid="16"/>
                                        </p:tgtEl>
                                      </p:cBhvr>
                                    </p:animEffect>
                                  </p:childTnLst>
                                </p:cTn>
                              </p:par>
                            </p:childTnLst>
                          </p:cTn>
                        </p:par>
                        <p:par>
                          <p:cTn id="32" fill="hold">
                            <p:stCondLst>
                              <p:cond delay="350"/>
                            </p:stCondLst>
                            <p:childTnLst>
                              <p:par>
                                <p:cTn id="33" presetID="9"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
                                        <p:tgtEl>
                                          <p:spTgt spid="17"/>
                                        </p:tgtEl>
                                      </p:cBhvr>
                                    </p:animEffect>
                                  </p:childTnLst>
                                </p:cTn>
                              </p:par>
                            </p:childTnLst>
                          </p:cTn>
                        </p:par>
                        <p:par>
                          <p:cTn id="36" fill="hold">
                            <p:stCondLst>
                              <p:cond delay="400"/>
                            </p:stCondLst>
                            <p:childTnLst>
                              <p:par>
                                <p:cTn id="37" presetID="9"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
                                        <p:tgtEl>
                                          <p:spTgt spid="18"/>
                                        </p:tgtEl>
                                      </p:cBhvr>
                                    </p:animEffect>
                                  </p:childTnLst>
                                </p:cTn>
                              </p:par>
                            </p:childTnLst>
                          </p:cTn>
                        </p:par>
                        <p:par>
                          <p:cTn id="40" fill="hold">
                            <p:stCondLst>
                              <p:cond delay="450"/>
                            </p:stCondLst>
                            <p:childTnLst>
                              <p:par>
                                <p:cTn id="41" presetID="9"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
                                        <p:tgtEl>
                                          <p:spTgt spid="19"/>
                                        </p:tgtEl>
                                      </p:cBhvr>
                                    </p:animEffect>
                                  </p:childTnLst>
                                </p:cTn>
                              </p:par>
                            </p:childTnLst>
                          </p:cTn>
                        </p:par>
                        <p:par>
                          <p:cTn id="44" fill="hold">
                            <p:stCondLst>
                              <p:cond delay="500"/>
                            </p:stCondLst>
                            <p:childTnLst>
                              <p:par>
                                <p:cTn id="45" presetID="9"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
                                        <p:tgtEl>
                                          <p:spTgt spid="20"/>
                                        </p:tgtEl>
                                      </p:cBhvr>
                                    </p:animEffect>
                                  </p:childTnLst>
                                </p:cTn>
                              </p:par>
                            </p:childTnLst>
                          </p:cTn>
                        </p:par>
                        <p:par>
                          <p:cTn id="48" fill="hold">
                            <p:stCondLst>
                              <p:cond delay="550"/>
                            </p:stCondLst>
                            <p:childTnLst>
                              <p:par>
                                <p:cTn id="49" presetID="9"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50"/>
                                        <p:tgtEl>
                                          <p:spTgt spid="21"/>
                                        </p:tgtEl>
                                      </p:cBhvr>
                                    </p:animEffect>
                                  </p:childTnLst>
                                </p:cTn>
                              </p:par>
                            </p:childTnLst>
                          </p:cTn>
                        </p:par>
                        <p:par>
                          <p:cTn id="52" fill="hold">
                            <p:stCondLst>
                              <p:cond delay="600"/>
                            </p:stCondLst>
                            <p:childTnLst>
                              <p:par>
                                <p:cTn id="53" presetID="9"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
                                        <p:tgtEl>
                                          <p:spTgt spid="22"/>
                                        </p:tgtEl>
                                      </p:cBhvr>
                                    </p:animEffect>
                                  </p:childTnLst>
                                </p:cTn>
                              </p:par>
                            </p:childTnLst>
                          </p:cTn>
                        </p:par>
                        <p:par>
                          <p:cTn id="56" fill="hold">
                            <p:stCondLst>
                              <p:cond delay="650"/>
                            </p:stCondLst>
                            <p:childTnLst>
                              <p:par>
                                <p:cTn id="57" presetID="9"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dissolve">
                                      <p:cBhvr>
                                        <p:cTn id="59" dur="50"/>
                                        <p:tgtEl>
                                          <p:spTgt spid="23"/>
                                        </p:tgtEl>
                                      </p:cBhvr>
                                    </p:animEffect>
                                  </p:childTnLst>
                                </p:cTn>
                              </p:par>
                            </p:childTnLst>
                          </p:cTn>
                        </p:par>
                        <p:par>
                          <p:cTn id="60" fill="hold">
                            <p:stCondLst>
                              <p:cond delay="700"/>
                            </p:stCondLst>
                            <p:childTnLst>
                              <p:par>
                                <p:cTn id="61" presetID="9" presetClass="entr" presetSubtype="0"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dissolve">
                                      <p:cBhvr>
                                        <p:cTn id="63" dur="50"/>
                                        <p:tgtEl>
                                          <p:spTgt spid="24"/>
                                        </p:tgtEl>
                                      </p:cBhvr>
                                    </p:animEffect>
                                  </p:childTnLst>
                                </p:cTn>
                              </p:par>
                            </p:childTnLst>
                          </p:cTn>
                        </p:par>
                        <p:par>
                          <p:cTn id="64" fill="hold">
                            <p:stCondLst>
                              <p:cond delay="750"/>
                            </p:stCondLst>
                            <p:childTnLst>
                              <p:par>
                                <p:cTn id="65" presetID="9"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
                                        <p:tgtEl>
                                          <p:spTgt spid="25"/>
                                        </p:tgtEl>
                                      </p:cBhvr>
                                    </p:animEffect>
                                  </p:childTnLst>
                                </p:cTn>
                              </p:par>
                            </p:childTnLst>
                          </p:cTn>
                        </p:par>
                        <p:par>
                          <p:cTn id="68" fill="hold">
                            <p:stCondLst>
                              <p:cond delay="800"/>
                            </p:stCondLst>
                            <p:childTnLst>
                              <p:par>
                                <p:cTn id="69" presetID="9" presetClass="entr" presetSubtype="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dissolve">
                                      <p:cBhvr>
                                        <p:cTn id="71" dur="50"/>
                                        <p:tgtEl>
                                          <p:spTgt spid="26"/>
                                        </p:tgtEl>
                                      </p:cBhvr>
                                    </p:animEffect>
                                  </p:childTnLst>
                                </p:cTn>
                              </p:par>
                            </p:childTnLst>
                          </p:cTn>
                        </p:par>
                        <p:par>
                          <p:cTn id="72" fill="hold">
                            <p:stCondLst>
                              <p:cond delay="850"/>
                            </p:stCondLst>
                            <p:childTnLst>
                              <p:par>
                                <p:cTn id="73" presetID="9" presetClass="entr" presetSubtype="0" fill="hold"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dissolve">
                                      <p:cBhvr>
                                        <p:cTn id="75" dur="50"/>
                                        <p:tgtEl>
                                          <p:spTgt spid="27"/>
                                        </p:tgtEl>
                                      </p:cBhvr>
                                    </p:animEffect>
                                  </p:childTnLst>
                                </p:cTn>
                              </p:par>
                            </p:childTnLst>
                          </p:cTn>
                        </p:par>
                        <p:par>
                          <p:cTn id="76" fill="hold">
                            <p:stCondLst>
                              <p:cond delay="900"/>
                            </p:stCondLst>
                            <p:childTnLst>
                              <p:par>
                                <p:cTn id="77" presetID="9" presetClass="entr" presetSubtype="0"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dissolve">
                                      <p:cBhvr>
                                        <p:cTn id="79" dur="50"/>
                                        <p:tgtEl>
                                          <p:spTgt spid="28"/>
                                        </p:tgtEl>
                                      </p:cBhvr>
                                    </p:animEffect>
                                  </p:childTnLst>
                                </p:cTn>
                              </p:par>
                            </p:childTnLst>
                          </p:cTn>
                        </p:par>
                        <p:par>
                          <p:cTn id="80" fill="hold">
                            <p:stCondLst>
                              <p:cond delay="950"/>
                            </p:stCondLst>
                            <p:childTnLst>
                              <p:par>
                                <p:cTn id="81" presetID="9"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dissolve">
                                      <p:cBhvr>
                                        <p:cTn id="83" dur="50"/>
                                        <p:tgtEl>
                                          <p:spTgt spid="29"/>
                                        </p:tgtEl>
                                      </p:cBhvr>
                                    </p:animEffect>
                                  </p:childTnLst>
                                </p:cTn>
                              </p:par>
                            </p:childTnLst>
                          </p:cTn>
                        </p:par>
                        <p:par>
                          <p:cTn id="84" fill="hold">
                            <p:stCondLst>
                              <p:cond delay="1000"/>
                            </p:stCondLst>
                            <p:childTnLst>
                              <p:par>
                                <p:cTn id="85" presetID="9" presetClass="entr" presetSubtype="0" fill="hold"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dissolve">
                                      <p:cBhvr>
                                        <p:cTn id="87" dur="50"/>
                                        <p:tgtEl>
                                          <p:spTgt spid="30"/>
                                        </p:tgtEl>
                                      </p:cBhvr>
                                    </p:animEffect>
                                  </p:childTnLst>
                                </p:cTn>
                              </p:par>
                            </p:childTnLst>
                          </p:cTn>
                        </p:par>
                        <p:par>
                          <p:cTn id="88" fill="hold">
                            <p:stCondLst>
                              <p:cond delay="1050"/>
                            </p:stCondLst>
                            <p:childTnLst>
                              <p:par>
                                <p:cTn id="89" presetID="9" presetClass="entr" presetSubtype="0" fill="hold"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dissolve">
                                      <p:cBhvr>
                                        <p:cTn id="91" dur="50"/>
                                        <p:tgtEl>
                                          <p:spTgt spid="31"/>
                                        </p:tgtEl>
                                      </p:cBhvr>
                                    </p:animEffect>
                                  </p:childTnLst>
                                </p:cTn>
                              </p:par>
                            </p:childTnLst>
                          </p:cTn>
                        </p:par>
                        <p:par>
                          <p:cTn id="92" fill="hold">
                            <p:stCondLst>
                              <p:cond delay="1100"/>
                            </p:stCondLst>
                            <p:childTnLst>
                              <p:par>
                                <p:cTn id="93" presetID="9" presetClass="entr" presetSubtype="0" fill="hold"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dissolve">
                                      <p:cBhvr>
                                        <p:cTn id="95" dur="50"/>
                                        <p:tgtEl>
                                          <p:spTgt spid="32"/>
                                        </p:tgtEl>
                                      </p:cBhvr>
                                    </p:animEffect>
                                  </p:childTnLst>
                                </p:cTn>
                              </p:par>
                            </p:childTnLst>
                          </p:cTn>
                        </p:par>
                        <p:par>
                          <p:cTn id="96" fill="hold">
                            <p:stCondLst>
                              <p:cond delay="1150"/>
                            </p:stCondLst>
                            <p:childTnLst>
                              <p:par>
                                <p:cTn id="97" presetID="9" presetClass="entr" presetSubtype="0" fill="hold"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dissolve">
                                      <p:cBhvr>
                                        <p:cTn id="99" dur="50"/>
                                        <p:tgtEl>
                                          <p:spTgt spid="33"/>
                                        </p:tgtEl>
                                      </p:cBhvr>
                                    </p:animEffect>
                                  </p:childTnLst>
                                </p:cTn>
                              </p:par>
                            </p:childTnLst>
                          </p:cTn>
                        </p:par>
                        <p:par>
                          <p:cTn id="100" fill="hold">
                            <p:stCondLst>
                              <p:cond delay="1200"/>
                            </p:stCondLst>
                            <p:childTnLst>
                              <p:par>
                                <p:cTn id="101" presetID="9"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dissolve">
                                      <p:cBhvr>
                                        <p:cTn id="103" dur="50"/>
                                        <p:tgtEl>
                                          <p:spTgt spid="34"/>
                                        </p:tgtEl>
                                      </p:cBhvr>
                                    </p:animEffect>
                                  </p:childTnLst>
                                </p:cTn>
                              </p:par>
                            </p:childTnLst>
                          </p:cTn>
                        </p:par>
                        <p:par>
                          <p:cTn id="104" fill="hold">
                            <p:stCondLst>
                              <p:cond delay="1250"/>
                            </p:stCondLst>
                            <p:childTnLst>
                              <p:par>
                                <p:cTn id="105" presetID="9" presetClass="entr" presetSubtype="0"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dissolve">
                                      <p:cBhvr>
                                        <p:cTn id="107" dur="50"/>
                                        <p:tgtEl>
                                          <p:spTgt spid="35"/>
                                        </p:tgtEl>
                                      </p:cBhvr>
                                    </p:animEffect>
                                  </p:childTnLst>
                                </p:cTn>
                              </p:par>
                            </p:childTnLst>
                          </p:cTn>
                        </p:par>
                        <p:par>
                          <p:cTn id="108" fill="hold">
                            <p:stCondLst>
                              <p:cond delay="1300"/>
                            </p:stCondLst>
                            <p:childTnLst>
                              <p:par>
                                <p:cTn id="109" presetID="9" presetClass="entr" presetSubtype="0" fill="hold" nodeType="after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dissolve">
                                      <p:cBhvr>
                                        <p:cTn id="111" dur="50"/>
                                        <p:tgtEl>
                                          <p:spTgt spid="36"/>
                                        </p:tgtEl>
                                      </p:cBhvr>
                                    </p:animEffect>
                                  </p:childTnLst>
                                </p:cTn>
                              </p:par>
                            </p:childTnLst>
                          </p:cTn>
                        </p:par>
                        <p:par>
                          <p:cTn id="112" fill="hold">
                            <p:stCondLst>
                              <p:cond delay="1350"/>
                            </p:stCondLst>
                            <p:childTnLst>
                              <p:par>
                                <p:cTn id="113" presetID="9" presetClass="entr" presetSubtype="0" fill="hold"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dissolve">
                                      <p:cBhvr>
                                        <p:cTn id="115" dur="50"/>
                                        <p:tgtEl>
                                          <p:spTgt spid="37"/>
                                        </p:tgtEl>
                                      </p:cBhvr>
                                    </p:animEffect>
                                  </p:childTnLst>
                                </p:cTn>
                              </p:par>
                            </p:childTnLst>
                          </p:cTn>
                        </p:par>
                        <p:par>
                          <p:cTn id="116" fill="hold">
                            <p:stCondLst>
                              <p:cond delay="1400"/>
                            </p:stCondLst>
                            <p:childTnLst>
                              <p:par>
                                <p:cTn id="117" presetID="9" presetClass="entr" presetSubtype="0" fill="hold" nodeType="after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dissolve">
                                      <p:cBhvr>
                                        <p:cTn id="119" dur="50"/>
                                        <p:tgtEl>
                                          <p:spTgt spid="38"/>
                                        </p:tgtEl>
                                      </p:cBhvr>
                                    </p:animEffect>
                                  </p:childTnLst>
                                </p:cTn>
                              </p:par>
                            </p:childTnLst>
                          </p:cTn>
                        </p:par>
                        <p:par>
                          <p:cTn id="120" fill="hold">
                            <p:stCondLst>
                              <p:cond delay="1450"/>
                            </p:stCondLst>
                            <p:childTnLst>
                              <p:par>
                                <p:cTn id="121" presetID="9" presetClass="entr" presetSubtype="0" fill="hold" nodeType="after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dissolve">
                                      <p:cBhvr>
                                        <p:cTn id="123" dur="50"/>
                                        <p:tgtEl>
                                          <p:spTgt spid="39"/>
                                        </p:tgtEl>
                                      </p:cBhvr>
                                    </p:animEffect>
                                  </p:childTnLst>
                                </p:cTn>
                              </p:par>
                            </p:childTnLst>
                          </p:cTn>
                        </p:par>
                        <p:par>
                          <p:cTn id="124" fill="hold">
                            <p:stCondLst>
                              <p:cond delay="1500"/>
                            </p:stCondLst>
                            <p:childTnLst>
                              <p:par>
                                <p:cTn id="125" presetID="9" presetClass="entr" presetSubtype="0" fill="hold" nodeType="after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dissolve">
                                      <p:cBhvr>
                                        <p:cTn id="127" dur="50"/>
                                        <p:tgtEl>
                                          <p:spTgt spid="40"/>
                                        </p:tgtEl>
                                      </p:cBhvr>
                                    </p:animEffect>
                                  </p:childTnLst>
                                </p:cTn>
                              </p:par>
                            </p:childTnLst>
                          </p:cTn>
                        </p:par>
                        <p:par>
                          <p:cTn id="128" fill="hold">
                            <p:stCondLst>
                              <p:cond delay="1550"/>
                            </p:stCondLst>
                            <p:childTnLst>
                              <p:par>
                                <p:cTn id="129" presetID="9" presetClass="entr" presetSubtype="0"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dissolve">
                                      <p:cBhvr>
                                        <p:cTn id="131" dur="50"/>
                                        <p:tgtEl>
                                          <p:spTgt spid="41"/>
                                        </p:tgtEl>
                                      </p:cBhvr>
                                    </p:animEffect>
                                  </p:childTnLst>
                                </p:cTn>
                              </p:par>
                            </p:childTnLst>
                          </p:cTn>
                        </p:par>
                        <p:par>
                          <p:cTn id="132" fill="hold">
                            <p:stCondLst>
                              <p:cond delay="1600"/>
                            </p:stCondLst>
                            <p:childTnLst>
                              <p:par>
                                <p:cTn id="133" presetID="9" presetClass="entr" presetSubtype="0" fill="hold" nodeType="after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dissolve">
                                      <p:cBhvr>
                                        <p:cTn id="135" dur="50"/>
                                        <p:tgtEl>
                                          <p:spTgt spid="42"/>
                                        </p:tgtEl>
                                      </p:cBhvr>
                                    </p:animEffect>
                                  </p:childTnLst>
                                </p:cTn>
                              </p:par>
                            </p:childTnLst>
                          </p:cTn>
                        </p:par>
                        <p:par>
                          <p:cTn id="136" fill="hold">
                            <p:stCondLst>
                              <p:cond delay="1650"/>
                            </p:stCondLst>
                            <p:childTnLst>
                              <p:par>
                                <p:cTn id="137" presetID="9" presetClass="entr" presetSubtype="0"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dissolve">
                                      <p:cBhvr>
                                        <p:cTn id="139" dur="50"/>
                                        <p:tgtEl>
                                          <p:spTgt spid="43"/>
                                        </p:tgtEl>
                                      </p:cBhvr>
                                    </p:animEffect>
                                  </p:childTnLst>
                                </p:cTn>
                              </p:par>
                            </p:childTnLst>
                          </p:cTn>
                        </p:par>
                        <p:par>
                          <p:cTn id="140" fill="hold">
                            <p:stCondLst>
                              <p:cond delay="1700"/>
                            </p:stCondLst>
                            <p:childTnLst>
                              <p:par>
                                <p:cTn id="141" presetID="9" presetClass="entr" presetSubtype="0" fill="hold" nodeType="after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dissolve">
                                      <p:cBhvr>
                                        <p:cTn id="143" dur="50"/>
                                        <p:tgtEl>
                                          <p:spTgt spid="44"/>
                                        </p:tgtEl>
                                      </p:cBhvr>
                                    </p:animEffect>
                                  </p:childTnLst>
                                </p:cTn>
                              </p:par>
                            </p:childTnLst>
                          </p:cTn>
                        </p:par>
                        <p:par>
                          <p:cTn id="144" fill="hold">
                            <p:stCondLst>
                              <p:cond delay="1750"/>
                            </p:stCondLst>
                            <p:childTnLst>
                              <p:par>
                                <p:cTn id="145" presetID="9" presetClass="entr" presetSubtype="0" fill="hold" nodeType="afterEffect">
                                  <p:stCondLst>
                                    <p:cond delay="0"/>
                                  </p:stCondLst>
                                  <p:childTnLst>
                                    <p:set>
                                      <p:cBhvr>
                                        <p:cTn id="146" dur="1" fill="hold">
                                          <p:stCondLst>
                                            <p:cond delay="0"/>
                                          </p:stCondLst>
                                        </p:cTn>
                                        <p:tgtEl>
                                          <p:spTgt spid="45"/>
                                        </p:tgtEl>
                                        <p:attrNameLst>
                                          <p:attrName>style.visibility</p:attrName>
                                        </p:attrNameLst>
                                      </p:cBhvr>
                                      <p:to>
                                        <p:strVal val="visible"/>
                                      </p:to>
                                    </p:set>
                                    <p:animEffect transition="in" filter="dissolve">
                                      <p:cBhvr>
                                        <p:cTn id="147" dur="50"/>
                                        <p:tgtEl>
                                          <p:spTgt spid="45"/>
                                        </p:tgtEl>
                                      </p:cBhvr>
                                    </p:animEffect>
                                  </p:childTnLst>
                                </p:cTn>
                              </p:par>
                            </p:childTnLst>
                          </p:cTn>
                        </p:par>
                        <p:par>
                          <p:cTn id="148" fill="hold">
                            <p:stCondLst>
                              <p:cond delay="1800"/>
                            </p:stCondLst>
                            <p:childTnLst>
                              <p:par>
                                <p:cTn id="149" presetID="9" presetClass="entr" presetSubtype="0" fill="hold" nodeType="after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dissolve">
                                      <p:cBhvr>
                                        <p:cTn id="151" dur="50"/>
                                        <p:tgtEl>
                                          <p:spTgt spid="46"/>
                                        </p:tgtEl>
                                      </p:cBhvr>
                                    </p:animEffect>
                                  </p:childTnLst>
                                </p:cTn>
                              </p:par>
                            </p:childTnLst>
                          </p:cTn>
                        </p:par>
                        <p:par>
                          <p:cTn id="152" fill="hold">
                            <p:stCondLst>
                              <p:cond delay="1850"/>
                            </p:stCondLst>
                            <p:childTnLst>
                              <p:par>
                                <p:cTn id="153" presetID="9" presetClass="entr" presetSubtype="0" fill="hold" nodeType="afterEffect">
                                  <p:stCondLst>
                                    <p:cond delay="0"/>
                                  </p:stCondLst>
                                  <p:childTnLst>
                                    <p:set>
                                      <p:cBhvr>
                                        <p:cTn id="154" dur="1" fill="hold">
                                          <p:stCondLst>
                                            <p:cond delay="0"/>
                                          </p:stCondLst>
                                        </p:cTn>
                                        <p:tgtEl>
                                          <p:spTgt spid="47"/>
                                        </p:tgtEl>
                                        <p:attrNameLst>
                                          <p:attrName>style.visibility</p:attrName>
                                        </p:attrNameLst>
                                      </p:cBhvr>
                                      <p:to>
                                        <p:strVal val="visible"/>
                                      </p:to>
                                    </p:set>
                                    <p:animEffect transition="in" filter="dissolve">
                                      <p:cBhvr>
                                        <p:cTn id="155" dur="50"/>
                                        <p:tgtEl>
                                          <p:spTgt spid="47"/>
                                        </p:tgtEl>
                                      </p:cBhvr>
                                    </p:animEffect>
                                  </p:childTnLst>
                                </p:cTn>
                              </p:par>
                            </p:childTnLst>
                          </p:cTn>
                        </p:par>
                        <p:par>
                          <p:cTn id="156" fill="hold">
                            <p:stCondLst>
                              <p:cond delay="1900"/>
                            </p:stCondLst>
                            <p:childTnLst>
                              <p:par>
                                <p:cTn id="157" presetID="9" presetClass="entr" presetSubtype="0" fill="hold" nodeType="afterEffect">
                                  <p:stCondLst>
                                    <p:cond delay="0"/>
                                  </p:stCondLst>
                                  <p:childTnLst>
                                    <p:set>
                                      <p:cBhvr>
                                        <p:cTn id="158" dur="1" fill="hold">
                                          <p:stCondLst>
                                            <p:cond delay="0"/>
                                          </p:stCondLst>
                                        </p:cTn>
                                        <p:tgtEl>
                                          <p:spTgt spid="48"/>
                                        </p:tgtEl>
                                        <p:attrNameLst>
                                          <p:attrName>style.visibility</p:attrName>
                                        </p:attrNameLst>
                                      </p:cBhvr>
                                      <p:to>
                                        <p:strVal val="visible"/>
                                      </p:to>
                                    </p:set>
                                    <p:animEffect transition="in" filter="dissolve">
                                      <p:cBhvr>
                                        <p:cTn id="159" dur="50"/>
                                        <p:tgtEl>
                                          <p:spTgt spid="48"/>
                                        </p:tgtEl>
                                      </p:cBhvr>
                                    </p:animEffect>
                                  </p:childTnLst>
                                </p:cTn>
                              </p:par>
                            </p:childTnLst>
                          </p:cTn>
                        </p:par>
                        <p:par>
                          <p:cTn id="160" fill="hold">
                            <p:stCondLst>
                              <p:cond delay="1950"/>
                            </p:stCondLst>
                            <p:childTnLst>
                              <p:par>
                                <p:cTn id="161" presetID="9" presetClass="entr" presetSubtype="0" fill="hold" nodeType="after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dissolve">
                                      <p:cBhvr>
                                        <p:cTn id="163" dur="50"/>
                                        <p:tgtEl>
                                          <p:spTgt spid="49"/>
                                        </p:tgtEl>
                                      </p:cBhvr>
                                    </p:animEffect>
                                  </p:childTnLst>
                                </p:cTn>
                              </p:par>
                            </p:childTnLst>
                          </p:cTn>
                        </p:par>
                        <p:par>
                          <p:cTn id="164" fill="hold">
                            <p:stCondLst>
                              <p:cond delay="2000"/>
                            </p:stCondLst>
                            <p:childTnLst>
                              <p:par>
                                <p:cTn id="165" presetID="9" presetClass="entr" presetSubtype="0" fill="hold" nodeType="after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dissolve">
                                      <p:cBhvr>
                                        <p:cTn id="167" dur="50"/>
                                        <p:tgtEl>
                                          <p:spTgt spid="50"/>
                                        </p:tgtEl>
                                      </p:cBhvr>
                                    </p:animEffect>
                                  </p:childTnLst>
                                </p:cTn>
                              </p:par>
                            </p:childTnLst>
                          </p:cTn>
                        </p:par>
                        <p:par>
                          <p:cTn id="168" fill="hold">
                            <p:stCondLst>
                              <p:cond delay="2050"/>
                            </p:stCondLst>
                            <p:childTnLst>
                              <p:par>
                                <p:cTn id="169" presetID="9" presetClass="entr" presetSubtype="0" fill="hold" nodeType="after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dissolve">
                                      <p:cBhvr>
                                        <p:cTn id="171" dur="50"/>
                                        <p:tgtEl>
                                          <p:spTgt spid="51"/>
                                        </p:tgtEl>
                                      </p:cBhvr>
                                    </p:animEffect>
                                  </p:childTnLst>
                                </p:cTn>
                              </p:par>
                            </p:childTnLst>
                          </p:cTn>
                        </p:par>
                        <p:par>
                          <p:cTn id="172" fill="hold">
                            <p:stCondLst>
                              <p:cond delay="2100"/>
                            </p:stCondLst>
                            <p:childTnLst>
                              <p:par>
                                <p:cTn id="173" presetID="9" presetClass="entr" presetSubtype="0" fill="hold" nodeType="afterEffect">
                                  <p:stCondLst>
                                    <p:cond delay="0"/>
                                  </p:stCondLst>
                                  <p:childTnLst>
                                    <p:set>
                                      <p:cBhvr>
                                        <p:cTn id="174" dur="1" fill="hold">
                                          <p:stCondLst>
                                            <p:cond delay="0"/>
                                          </p:stCondLst>
                                        </p:cTn>
                                        <p:tgtEl>
                                          <p:spTgt spid="52"/>
                                        </p:tgtEl>
                                        <p:attrNameLst>
                                          <p:attrName>style.visibility</p:attrName>
                                        </p:attrNameLst>
                                      </p:cBhvr>
                                      <p:to>
                                        <p:strVal val="visible"/>
                                      </p:to>
                                    </p:set>
                                    <p:animEffect transition="in" filter="dissolve">
                                      <p:cBhvr>
                                        <p:cTn id="175" dur="50"/>
                                        <p:tgtEl>
                                          <p:spTgt spid="52"/>
                                        </p:tgtEl>
                                      </p:cBhvr>
                                    </p:animEffect>
                                  </p:childTnLst>
                                </p:cTn>
                              </p:par>
                            </p:childTnLst>
                          </p:cTn>
                        </p:par>
                        <p:par>
                          <p:cTn id="176" fill="hold">
                            <p:stCondLst>
                              <p:cond delay="2150"/>
                            </p:stCondLst>
                            <p:childTnLst>
                              <p:par>
                                <p:cTn id="177" presetID="9" presetClass="entr" presetSubtype="0" fill="hold" nodeType="after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dissolve">
                                      <p:cBhvr>
                                        <p:cTn id="179" dur="50"/>
                                        <p:tgtEl>
                                          <p:spTgt spid="53"/>
                                        </p:tgtEl>
                                      </p:cBhvr>
                                    </p:animEffect>
                                  </p:childTnLst>
                                </p:cTn>
                              </p:par>
                            </p:childTnLst>
                          </p:cTn>
                        </p:par>
                        <p:par>
                          <p:cTn id="180" fill="hold">
                            <p:stCondLst>
                              <p:cond delay="2200"/>
                            </p:stCondLst>
                            <p:childTnLst>
                              <p:par>
                                <p:cTn id="181" presetID="9" presetClass="entr" presetSubtype="0" fill="hold" nodeType="afterEffect">
                                  <p:stCondLst>
                                    <p:cond delay="0"/>
                                  </p:stCondLst>
                                  <p:childTnLst>
                                    <p:set>
                                      <p:cBhvr>
                                        <p:cTn id="182" dur="1" fill="hold">
                                          <p:stCondLst>
                                            <p:cond delay="0"/>
                                          </p:stCondLst>
                                        </p:cTn>
                                        <p:tgtEl>
                                          <p:spTgt spid="54"/>
                                        </p:tgtEl>
                                        <p:attrNameLst>
                                          <p:attrName>style.visibility</p:attrName>
                                        </p:attrNameLst>
                                      </p:cBhvr>
                                      <p:to>
                                        <p:strVal val="visible"/>
                                      </p:to>
                                    </p:set>
                                    <p:animEffect transition="in" filter="dissolve">
                                      <p:cBhvr>
                                        <p:cTn id="183" dur="50"/>
                                        <p:tgtEl>
                                          <p:spTgt spid="54"/>
                                        </p:tgtEl>
                                      </p:cBhvr>
                                    </p:animEffect>
                                  </p:childTnLst>
                                </p:cTn>
                              </p:par>
                            </p:childTnLst>
                          </p:cTn>
                        </p:par>
                        <p:par>
                          <p:cTn id="184" fill="hold">
                            <p:stCondLst>
                              <p:cond delay="2250"/>
                            </p:stCondLst>
                            <p:childTnLst>
                              <p:par>
                                <p:cTn id="185" presetID="9" presetClass="entr" presetSubtype="0" fill="hold" nodeType="afterEffect">
                                  <p:stCondLst>
                                    <p:cond delay="0"/>
                                  </p:stCondLst>
                                  <p:childTnLst>
                                    <p:set>
                                      <p:cBhvr>
                                        <p:cTn id="186" dur="1" fill="hold">
                                          <p:stCondLst>
                                            <p:cond delay="0"/>
                                          </p:stCondLst>
                                        </p:cTn>
                                        <p:tgtEl>
                                          <p:spTgt spid="55"/>
                                        </p:tgtEl>
                                        <p:attrNameLst>
                                          <p:attrName>style.visibility</p:attrName>
                                        </p:attrNameLst>
                                      </p:cBhvr>
                                      <p:to>
                                        <p:strVal val="visible"/>
                                      </p:to>
                                    </p:set>
                                    <p:animEffect transition="in" filter="dissolve">
                                      <p:cBhvr>
                                        <p:cTn id="187" dur="50"/>
                                        <p:tgtEl>
                                          <p:spTgt spid="55"/>
                                        </p:tgtEl>
                                      </p:cBhvr>
                                    </p:animEffect>
                                  </p:childTnLst>
                                </p:cTn>
                              </p:par>
                            </p:childTnLst>
                          </p:cTn>
                        </p:par>
                        <p:par>
                          <p:cTn id="188" fill="hold">
                            <p:stCondLst>
                              <p:cond delay="23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
                                        <p:tgtEl>
                                          <p:spTgt spid="56"/>
                                        </p:tgtEl>
                                      </p:cBhvr>
                                    </p:animEffect>
                                  </p:childTnLst>
                                </p:cTn>
                              </p:par>
                            </p:childTnLst>
                          </p:cTn>
                        </p:par>
                        <p:par>
                          <p:cTn id="192" fill="hold">
                            <p:stCondLst>
                              <p:cond delay="2350"/>
                            </p:stCondLst>
                            <p:childTnLst>
                              <p:par>
                                <p:cTn id="193" presetID="9" presetClass="entr" presetSubtype="0" fill="hold" nodeType="afterEffect">
                                  <p:stCondLst>
                                    <p:cond delay="0"/>
                                  </p:stCondLst>
                                  <p:childTnLst>
                                    <p:set>
                                      <p:cBhvr>
                                        <p:cTn id="194" dur="1" fill="hold">
                                          <p:stCondLst>
                                            <p:cond delay="0"/>
                                          </p:stCondLst>
                                        </p:cTn>
                                        <p:tgtEl>
                                          <p:spTgt spid="57"/>
                                        </p:tgtEl>
                                        <p:attrNameLst>
                                          <p:attrName>style.visibility</p:attrName>
                                        </p:attrNameLst>
                                      </p:cBhvr>
                                      <p:to>
                                        <p:strVal val="visible"/>
                                      </p:to>
                                    </p:set>
                                    <p:animEffect transition="in" filter="dissolve">
                                      <p:cBhvr>
                                        <p:cTn id="195" dur="50"/>
                                        <p:tgtEl>
                                          <p:spTgt spid="57"/>
                                        </p:tgtEl>
                                      </p:cBhvr>
                                    </p:animEffect>
                                  </p:childTnLst>
                                </p:cTn>
                              </p:par>
                            </p:childTnLst>
                          </p:cTn>
                        </p:par>
                        <p:par>
                          <p:cTn id="196" fill="hold">
                            <p:stCondLst>
                              <p:cond delay="2400"/>
                            </p:stCondLst>
                            <p:childTnLst>
                              <p:par>
                                <p:cTn id="197" presetID="9" presetClass="entr" presetSubtype="0" fill="hold" nodeType="afterEffect">
                                  <p:stCondLst>
                                    <p:cond delay="0"/>
                                  </p:stCondLst>
                                  <p:childTnLst>
                                    <p:set>
                                      <p:cBhvr>
                                        <p:cTn id="198" dur="1" fill="hold">
                                          <p:stCondLst>
                                            <p:cond delay="0"/>
                                          </p:stCondLst>
                                        </p:cTn>
                                        <p:tgtEl>
                                          <p:spTgt spid="58"/>
                                        </p:tgtEl>
                                        <p:attrNameLst>
                                          <p:attrName>style.visibility</p:attrName>
                                        </p:attrNameLst>
                                      </p:cBhvr>
                                      <p:to>
                                        <p:strVal val="visible"/>
                                      </p:to>
                                    </p:set>
                                    <p:animEffect transition="in" filter="dissolve">
                                      <p:cBhvr>
                                        <p:cTn id="199" dur="50"/>
                                        <p:tgtEl>
                                          <p:spTgt spid="58"/>
                                        </p:tgtEl>
                                      </p:cBhvr>
                                    </p:animEffect>
                                  </p:childTnLst>
                                </p:cTn>
                              </p:par>
                            </p:childTnLst>
                          </p:cTn>
                        </p:par>
                        <p:par>
                          <p:cTn id="200" fill="hold">
                            <p:stCondLst>
                              <p:cond delay="2450"/>
                            </p:stCondLst>
                            <p:childTnLst>
                              <p:par>
                                <p:cTn id="201" presetID="9" presetClass="entr" presetSubtype="0" fill="hold" nodeType="afterEffect">
                                  <p:stCondLst>
                                    <p:cond delay="0"/>
                                  </p:stCondLst>
                                  <p:childTnLst>
                                    <p:set>
                                      <p:cBhvr>
                                        <p:cTn id="202" dur="1" fill="hold">
                                          <p:stCondLst>
                                            <p:cond delay="0"/>
                                          </p:stCondLst>
                                        </p:cTn>
                                        <p:tgtEl>
                                          <p:spTgt spid="59"/>
                                        </p:tgtEl>
                                        <p:attrNameLst>
                                          <p:attrName>style.visibility</p:attrName>
                                        </p:attrNameLst>
                                      </p:cBhvr>
                                      <p:to>
                                        <p:strVal val="visible"/>
                                      </p:to>
                                    </p:set>
                                    <p:animEffect transition="in" filter="dissolve">
                                      <p:cBhvr>
                                        <p:cTn id="203" dur="50"/>
                                        <p:tgtEl>
                                          <p:spTgt spid="59"/>
                                        </p:tgtEl>
                                      </p:cBhvr>
                                    </p:animEffect>
                                  </p:childTnLst>
                                </p:cTn>
                              </p:par>
                            </p:childTnLst>
                          </p:cTn>
                        </p:par>
                        <p:par>
                          <p:cTn id="204" fill="hold">
                            <p:stCondLst>
                              <p:cond delay="2500"/>
                            </p:stCondLst>
                            <p:childTnLst>
                              <p:par>
                                <p:cTn id="205" presetID="9" presetClass="entr" presetSubtype="0" fill="hold" nodeType="afterEffect">
                                  <p:stCondLst>
                                    <p:cond delay="0"/>
                                  </p:stCondLst>
                                  <p:childTnLst>
                                    <p:set>
                                      <p:cBhvr>
                                        <p:cTn id="206" dur="1" fill="hold">
                                          <p:stCondLst>
                                            <p:cond delay="0"/>
                                          </p:stCondLst>
                                        </p:cTn>
                                        <p:tgtEl>
                                          <p:spTgt spid="61"/>
                                        </p:tgtEl>
                                        <p:attrNameLst>
                                          <p:attrName>style.visibility</p:attrName>
                                        </p:attrNameLst>
                                      </p:cBhvr>
                                      <p:to>
                                        <p:strVal val="visible"/>
                                      </p:to>
                                    </p:set>
                                    <p:animEffect transition="in" filter="dissolve">
                                      <p:cBhvr>
                                        <p:cTn id="207" dur="50"/>
                                        <p:tgtEl>
                                          <p:spTgt spid="61"/>
                                        </p:tgtEl>
                                      </p:cBhvr>
                                    </p:animEffect>
                                  </p:childTnLst>
                                </p:cTn>
                              </p:par>
                            </p:childTnLst>
                          </p:cTn>
                        </p:par>
                        <p:par>
                          <p:cTn id="208" fill="hold">
                            <p:stCondLst>
                              <p:cond delay="2550"/>
                            </p:stCondLst>
                            <p:childTnLst>
                              <p:par>
                                <p:cTn id="209" presetID="9" presetClass="entr" presetSubtype="0" fill="hold" nodeType="afterEffect">
                                  <p:stCondLst>
                                    <p:cond delay="0"/>
                                  </p:stCondLst>
                                  <p:childTnLst>
                                    <p:set>
                                      <p:cBhvr>
                                        <p:cTn id="210" dur="1" fill="hold">
                                          <p:stCondLst>
                                            <p:cond delay="0"/>
                                          </p:stCondLst>
                                        </p:cTn>
                                        <p:tgtEl>
                                          <p:spTgt spid="62"/>
                                        </p:tgtEl>
                                        <p:attrNameLst>
                                          <p:attrName>style.visibility</p:attrName>
                                        </p:attrNameLst>
                                      </p:cBhvr>
                                      <p:to>
                                        <p:strVal val="visible"/>
                                      </p:to>
                                    </p:set>
                                    <p:animEffect transition="in" filter="dissolve">
                                      <p:cBhvr>
                                        <p:cTn id="211" dur="50"/>
                                        <p:tgtEl>
                                          <p:spTgt spid="62"/>
                                        </p:tgtEl>
                                      </p:cBhvr>
                                    </p:animEffect>
                                  </p:childTnLst>
                                </p:cTn>
                              </p:par>
                            </p:childTnLst>
                          </p:cTn>
                        </p:par>
                        <p:par>
                          <p:cTn id="212" fill="hold">
                            <p:stCondLst>
                              <p:cond delay="2600"/>
                            </p:stCondLst>
                            <p:childTnLst>
                              <p:par>
                                <p:cTn id="213" presetID="9" presetClass="entr" presetSubtype="0" fill="hold" nodeType="afterEffect">
                                  <p:stCondLst>
                                    <p:cond delay="0"/>
                                  </p:stCondLst>
                                  <p:childTnLst>
                                    <p:set>
                                      <p:cBhvr>
                                        <p:cTn id="214" dur="1" fill="hold">
                                          <p:stCondLst>
                                            <p:cond delay="0"/>
                                          </p:stCondLst>
                                        </p:cTn>
                                        <p:tgtEl>
                                          <p:spTgt spid="63"/>
                                        </p:tgtEl>
                                        <p:attrNameLst>
                                          <p:attrName>style.visibility</p:attrName>
                                        </p:attrNameLst>
                                      </p:cBhvr>
                                      <p:to>
                                        <p:strVal val="visible"/>
                                      </p:to>
                                    </p:set>
                                    <p:animEffect transition="in" filter="dissolve">
                                      <p:cBhvr>
                                        <p:cTn id="215" dur="50"/>
                                        <p:tgtEl>
                                          <p:spTgt spid="63"/>
                                        </p:tgtEl>
                                      </p:cBhvr>
                                    </p:animEffect>
                                  </p:childTnLst>
                                </p:cTn>
                              </p:par>
                            </p:childTnLst>
                          </p:cTn>
                        </p:par>
                        <p:par>
                          <p:cTn id="216" fill="hold">
                            <p:stCondLst>
                              <p:cond delay="2650"/>
                            </p:stCondLst>
                            <p:childTnLst>
                              <p:par>
                                <p:cTn id="217" presetID="9" presetClass="entr" presetSubtype="0" fill="hold" nodeType="afterEffect">
                                  <p:stCondLst>
                                    <p:cond delay="0"/>
                                  </p:stCondLst>
                                  <p:childTnLst>
                                    <p:set>
                                      <p:cBhvr>
                                        <p:cTn id="218" dur="1" fill="hold">
                                          <p:stCondLst>
                                            <p:cond delay="0"/>
                                          </p:stCondLst>
                                        </p:cTn>
                                        <p:tgtEl>
                                          <p:spTgt spid="64"/>
                                        </p:tgtEl>
                                        <p:attrNameLst>
                                          <p:attrName>style.visibility</p:attrName>
                                        </p:attrNameLst>
                                      </p:cBhvr>
                                      <p:to>
                                        <p:strVal val="visible"/>
                                      </p:to>
                                    </p:set>
                                    <p:animEffect transition="in" filter="dissolve">
                                      <p:cBhvr>
                                        <p:cTn id="219" dur="50"/>
                                        <p:tgtEl>
                                          <p:spTgt spid="64"/>
                                        </p:tgtEl>
                                      </p:cBhvr>
                                    </p:animEffect>
                                  </p:childTnLst>
                                </p:cTn>
                              </p:par>
                            </p:childTnLst>
                          </p:cTn>
                        </p:par>
                        <p:par>
                          <p:cTn id="220" fill="hold">
                            <p:stCondLst>
                              <p:cond delay="2700"/>
                            </p:stCondLst>
                            <p:childTnLst>
                              <p:par>
                                <p:cTn id="221" presetID="9" presetClass="entr" presetSubtype="0" fill="hold" nodeType="afterEffect">
                                  <p:stCondLst>
                                    <p:cond delay="0"/>
                                  </p:stCondLst>
                                  <p:childTnLst>
                                    <p:set>
                                      <p:cBhvr>
                                        <p:cTn id="222" dur="1" fill="hold">
                                          <p:stCondLst>
                                            <p:cond delay="0"/>
                                          </p:stCondLst>
                                        </p:cTn>
                                        <p:tgtEl>
                                          <p:spTgt spid="65"/>
                                        </p:tgtEl>
                                        <p:attrNameLst>
                                          <p:attrName>style.visibility</p:attrName>
                                        </p:attrNameLst>
                                      </p:cBhvr>
                                      <p:to>
                                        <p:strVal val="visible"/>
                                      </p:to>
                                    </p:set>
                                    <p:animEffect transition="in" filter="dissolve">
                                      <p:cBhvr>
                                        <p:cTn id="223" dur="50"/>
                                        <p:tgtEl>
                                          <p:spTgt spid="65"/>
                                        </p:tgtEl>
                                      </p:cBhvr>
                                    </p:animEffect>
                                  </p:childTnLst>
                                </p:cTn>
                              </p:par>
                            </p:childTnLst>
                          </p:cTn>
                        </p:par>
                        <p:par>
                          <p:cTn id="224" fill="hold">
                            <p:stCondLst>
                              <p:cond delay="2750"/>
                            </p:stCondLst>
                            <p:childTnLst>
                              <p:par>
                                <p:cTn id="225" presetID="9" presetClass="entr" presetSubtype="0" fill="hold" nodeType="afterEffect">
                                  <p:stCondLst>
                                    <p:cond delay="0"/>
                                  </p:stCondLst>
                                  <p:childTnLst>
                                    <p:set>
                                      <p:cBhvr>
                                        <p:cTn id="226" dur="1" fill="hold">
                                          <p:stCondLst>
                                            <p:cond delay="0"/>
                                          </p:stCondLst>
                                        </p:cTn>
                                        <p:tgtEl>
                                          <p:spTgt spid="66"/>
                                        </p:tgtEl>
                                        <p:attrNameLst>
                                          <p:attrName>style.visibility</p:attrName>
                                        </p:attrNameLst>
                                      </p:cBhvr>
                                      <p:to>
                                        <p:strVal val="visible"/>
                                      </p:to>
                                    </p:set>
                                    <p:animEffect transition="in" filter="dissolve">
                                      <p:cBhvr>
                                        <p:cTn id="227" dur="50"/>
                                        <p:tgtEl>
                                          <p:spTgt spid="66"/>
                                        </p:tgtEl>
                                      </p:cBhvr>
                                    </p:animEffect>
                                  </p:childTnLst>
                                </p:cTn>
                              </p:par>
                            </p:childTnLst>
                          </p:cTn>
                        </p:par>
                        <p:par>
                          <p:cTn id="228" fill="hold">
                            <p:stCondLst>
                              <p:cond delay="2800"/>
                            </p:stCondLst>
                            <p:childTnLst>
                              <p:par>
                                <p:cTn id="229" presetID="9" presetClass="entr" presetSubtype="0" fill="hold" nodeType="afterEffect">
                                  <p:stCondLst>
                                    <p:cond delay="0"/>
                                  </p:stCondLst>
                                  <p:childTnLst>
                                    <p:set>
                                      <p:cBhvr>
                                        <p:cTn id="230" dur="1" fill="hold">
                                          <p:stCondLst>
                                            <p:cond delay="0"/>
                                          </p:stCondLst>
                                        </p:cTn>
                                        <p:tgtEl>
                                          <p:spTgt spid="67"/>
                                        </p:tgtEl>
                                        <p:attrNameLst>
                                          <p:attrName>style.visibility</p:attrName>
                                        </p:attrNameLst>
                                      </p:cBhvr>
                                      <p:to>
                                        <p:strVal val="visible"/>
                                      </p:to>
                                    </p:set>
                                    <p:animEffect transition="in" filter="dissolve">
                                      <p:cBhvr>
                                        <p:cTn id="231" dur="50"/>
                                        <p:tgtEl>
                                          <p:spTgt spid="67"/>
                                        </p:tgtEl>
                                      </p:cBhvr>
                                    </p:animEffect>
                                  </p:childTnLst>
                                </p:cTn>
                              </p:par>
                            </p:childTnLst>
                          </p:cTn>
                        </p:par>
                        <p:par>
                          <p:cTn id="232" fill="hold">
                            <p:stCondLst>
                              <p:cond delay="2850"/>
                            </p:stCondLst>
                            <p:childTnLst>
                              <p:par>
                                <p:cTn id="233" presetID="9" presetClass="entr" presetSubtype="0" fill="hold" nodeType="afterEffect">
                                  <p:stCondLst>
                                    <p:cond delay="0"/>
                                  </p:stCondLst>
                                  <p:childTnLst>
                                    <p:set>
                                      <p:cBhvr>
                                        <p:cTn id="234" dur="1" fill="hold">
                                          <p:stCondLst>
                                            <p:cond delay="0"/>
                                          </p:stCondLst>
                                        </p:cTn>
                                        <p:tgtEl>
                                          <p:spTgt spid="68"/>
                                        </p:tgtEl>
                                        <p:attrNameLst>
                                          <p:attrName>style.visibility</p:attrName>
                                        </p:attrNameLst>
                                      </p:cBhvr>
                                      <p:to>
                                        <p:strVal val="visible"/>
                                      </p:to>
                                    </p:set>
                                    <p:animEffect transition="in" filter="dissolve">
                                      <p:cBhvr>
                                        <p:cTn id="235" dur="50"/>
                                        <p:tgtEl>
                                          <p:spTgt spid="68"/>
                                        </p:tgtEl>
                                      </p:cBhvr>
                                    </p:animEffect>
                                  </p:childTnLst>
                                </p:cTn>
                              </p:par>
                            </p:childTnLst>
                          </p:cTn>
                        </p:par>
                        <p:par>
                          <p:cTn id="236" fill="hold">
                            <p:stCondLst>
                              <p:cond delay="2900"/>
                            </p:stCondLst>
                            <p:childTnLst>
                              <p:par>
                                <p:cTn id="237" presetID="9" presetClass="entr" presetSubtype="0" fill="hold" nodeType="after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dissolve">
                                      <p:cBhvr>
                                        <p:cTn id="239" dur="50"/>
                                        <p:tgtEl>
                                          <p:spTgt spid="69"/>
                                        </p:tgtEl>
                                      </p:cBhvr>
                                    </p:animEffect>
                                  </p:childTnLst>
                                </p:cTn>
                              </p:par>
                            </p:childTnLst>
                          </p:cTn>
                        </p:par>
                        <p:par>
                          <p:cTn id="240" fill="hold">
                            <p:stCondLst>
                              <p:cond delay="2950"/>
                            </p:stCondLst>
                            <p:childTnLst>
                              <p:par>
                                <p:cTn id="241" presetID="9" presetClass="entr" presetSubtype="0" fill="hold" nodeType="afterEffect">
                                  <p:stCondLst>
                                    <p:cond delay="0"/>
                                  </p:stCondLst>
                                  <p:childTnLst>
                                    <p:set>
                                      <p:cBhvr>
                                        <p:cTn id="242" dur="1" fill="hold">
                                          <p:stCondLst>
                                            <p:cond delay="0"/>
                                          </p:stCondLst>
                                        </p:cTn>
                                        <p:tgtEl>
                                          <p:spTgt spid="70"/>
                                        </p:tgtEl>
                                        <p:attrNameLst>
                                          <p:attrName>style.visibility</p:attrName>
                                        </p:attrNameLst>
                                      </p:cBhvr>
                                      <p:to>
                                        <p:strVal val="visible"/>
                                      </p:to>
                                    </p:set>
                                    <p:animEffect transition="in" filter="dissolve">
                                      <p:cBhvr>
                                        <p:cTn id="243" dur="50"/>
                                        <p:tgtEl>
                                          <p:spTgt spid="70"/>
                                        </p:tgtEl>
                                      </p:cBhvr>
                                    </p:animEffect>
                                  </p:childTnLst>
                                </p:cTn>
                              </p:par>
                            </p:childTnLst>
                          </p:cTn>
                        </p:par>
                      </p:childTnLst>
                    </p:cTn>
                  </p:par>
                  <p:par>
                    <p:cTn id="244" fill="hold">
                      <p:stCondLst>
                        <p:cond delay="indefinite"/>
                      </p:stCondLst>
                      <p:childTnLst>
                        <p:par>
                          <p:cTn id="245" fill="hold">
                            <p:stCondLst>
                              <p:cond delay="0"/>
                            </p:stCondLst>
                            <p:childTnLst>
                              <p:par>
                                <p:cTn id="246" presetID="53" presetClass="entr" presetSubtype="16" fill="hold" grpId="0" nodeType="clickEffect">
                                  <p:stCondLst>
                                    <p:cond delay="0"/>
                                  </p:stCondLst>
                                  <p:childTnLst>
                                    <p:set>
                                      <p:cBhvr>
                                        <p:cTn id="247" dur="1" fill="hold">
                                          <p:stCondLst>
                                            <p:cond delay="0"/>
                                          </p:stCondLst>
                                        </p:cTn>
                                        <p:tgtEl>
                                          <p:spTgt spid="71"/>
                                        </p:tgtEl>
                                        <p:attrNameLst>
                                          <p:attrName>style.visibility</p:attrName>
                                        </p:attrNameLst>
                                      </p:cBhvr>
                                      <p:to>
                                        <p:strVal val="visible"/>
                                      </p:to>
                                    </p:set>
                                    <p:anim calcmode="lin" valueType="num">
                                      <p:cBhvr>
                                        <p:cTn id="248" dur="500" fill="hold"/>
                                        <p:tgtEl>
                                          <p:spTgt spid="71"/>
                                        </p:tgtEl>
                                        <p:attrNameLst>
                                          <p:attrName>ppt_w</p:attrName>
                                        </p:attrNameLst>
                                      </p:cBhvr>
                                      <p:tavLst>
                                        <p:tav tm="0">
                                          <p:val>
                                            <p:fltVal val="0"/>
                                          </p:val>
                                        </p:tav>
                                        <p:tav tm="100000">
                                          <p:val>
                                            <p:strVal val="#ppt_w"/>
                                          </p:val>
                                        </p:tav>
                                      </p:tavLst>
                                    </p:anim>
                                    <p:anim calcmode="lin" valueType="num">
                                      <p:cBhvr>
                                        <p:cTn id="249" dur="500" fill="hold"/>
                                        <p:tgtEl>
                                          <p:spTgt spid="71"/>
                                        </p:tgtEl>
                                        <p:attrNameLst>
                                          <p:attrName>ppt_h</p:attrName>
                                        </p:attrNameLst>
                                      </p:cBhvr>
                                      <p:tavLst>
                                        <p:tav tm="0">
                                          <p:val>
                                            <p:fltVal val="0"/>
                                          </p:val>
                                        </p:tav>
                                        <p:tav tm="100000">
                                          <p:val>
                                            <p:strVal val="#ppt_h"/>
                                          </p:val>
                                        </p:tav>
                                      </p:tavLst>
                                    </p:anim>
                                    <p:animEffect transition="in" filter="fade">
                                      <p:cBhvr>
                                        <p:cTn id="250" dur="500"/>
                                        <p:tgtEl>
                                          <p:spTgt spid="71"/>
                                        </p:tgtEl>
                                      </p:cBhvr>
                                    </p:animEffect>
                                  </p:childTnLst>
                                </p:cTn>
                              </p:par>
                            </p:childTnLst>
                          </p:cTn>
                        </p:par>
                        <p:par>
                          <p:cTn id="251" fill="hold">
                            <p:stCondLst>
                              <p:cond delay="500"/>
                            </p:stCondLst>
                            <p:childTnLst>
                              <p:par>
                                <p:cTn id="252" presetID="22" presetClass="entr" presetSubtype="8" fill="hold" grpId="0" nodeType="afterEffect">
                                  <p:stCondLst>
                                    <p:cond delay="0"/>
                                  </p:stCondLst>
                                  <p:childTnLst>
                                    <p:set>
                                      <p:cBhvr>
                                        <p:cTn id="253" dur="1" fill="hold">
                                          <p:stCondLst>
                                            <p:cond delay="0"/>
                                          </p:stCondLst>
                                        </p:cTn>
                                        <p:tgtEl>
                                          <p:spTgt spid="73"/>
                                        </p:tgtEl>
                                        <p:attrNameLst>
                                          <p:attrName>style.visibility</p:attrName>
                                        </p:attrNameLst>
                                      </p:cBhvr>
                                      <p:to>
                                        <p:strVal val="visible"/>
                                      </p:to>
                                    </p:set>
                                    <p:animEffect transition="in" filter="wipe(left)">
                                      <p:cBhvr>
                                        <p:cTn id="254" dur="500"/>
                                        <p:tgtEl>
                                          <p:spTgt spid="73"/>
                                        </p:tgtEl>
                                      </p:cBhvr>
                                    </p:animEffect>
                                  </p:childTnLst>
                                </p:cTn>
                              </p:par>
                            </p:childTnLst>
                          </p:cTn>
                        </p:par>
                      </p:childTnLst>
                    </p:cTn>
                  </p:par>
                  <p:par>
                    <p:cTn id="255" fill="hold">
                      <p:stCondLst>
                        <p:cond delay="indefinite"/>
                      </p:stCondLst>
                      <p:childTnLst>
                        <p:par>
                          <p:cTn id="256" fill="hold">
                            <p:stCondLst>
                              <p:cond delay="0"/>
                            </p:stCondLst>
                            <p:childTnLst>
                              <p:par>
                                <p:cTn id="257" presetID="53" presetClass="entr" presetSubtype="16" fill="hold" grpId="0" nodeType="clickEffect">
                                  <p:stCondLst>
                                    <p:cond delay="0"/>
                                  </p:stCondLst>
                                  <p:childTnLst>
                                    <p:set>
                                      <p:cBhvr>
                                        <p:cTn id="258" dur="1" fill="hold">
                                          <p:stCondLst>
                                            <p:cond delay="0"/>
                                          </p:stCondLst>
                                        </p:cTn>
                                        <p:tgtEl>
                                          <p:spTgt spid="75"/>
                                        </p:tgtEl>
                                        <p:attrNameLst>
                                          <p:attrName>style.visibility</p:attrName>
                                        </p:attrNameLst>
                                      </p:cBhvr>
                                      <p:to>
                                        <p:strVal val="visible"/>
                                      </p:to>
                                    </p:set>
                                    <p:anim calcmode="lin" valueType="num">
                                      <p:cBhvr>
                                        <p:cTn id="259" dur="500" fill="hold"/>
                                        <p:tgtEl>
                                          <p:spTgt spid="75"/>
                                        </p:tgtEl>
                                        <p:attrNameLst>
                                          <p:attrName>ppt_w</p:attrName>
                                        </p:attrNameLst>
                                      </p:cBhvr>
                                      <p:tavLst>
                                        <p:tav tm="0">
                                          <p:val>
                                            <p:fltVal val="0"/>
                                          </p:val>
                                        </p:tav>
                                        <p:tav tm="100000">
                                          <p:val>
                                            <p:strVal val="#ppt_w"/>
                                          </p:val>
                                        </p:tav>
                                      </p:tavLst>
                                    </p:anim>
                                    <p:anim calcmode="lin" valueType="num">
                                      <p:cBhvr>
                                        <p:cTn id="260" dur="500" fill="hold"/>
                                        <p:tgtEl>
                                          <p:spTgt spid="75"/>
                                        </p:tgtEl>
                                        <p:attrNameLst>
                                          <p:attrName>ppt_h</p:attrName>
                                        </p:attrNameLst>
                                      </p:cBhvr>
                                      <p:tavLst>
                                        <p:tav tm="0">
                                          <p:val>
                                            <p:fltVal val="0"/>
                                          </p:val>
                                        </p:tav>
                                        <p:tav tm="100000">
                                          <p:val>
                                            <p:strVal val="#ppt_h"/>
                                          </p:val>
                                        </p:tav>
                                      </p:tavLst>
                                    </p:anim>
                                    <p:animEffect transition="in" filter="fade">
                                      <p:cBhvr>
                                        <p:cTn id="261" dur="500"/>
                                        <p:tgtEl>
                                          <p:spTgt spid="75"/>
                                        </p:tgtEl>
                                      </p:cBhvr>
                                    </p:animEffect>
                                  </p:childTnLst>
                                </p:cTn>
                              </p:par>
                            </p:childTnLst>
                          </p:cTn>
                        </p:par>
                        <p:par>
                          <p:cTn id="262" fill="hold">
                            <p:stCondLst>
                              <p:cond delay="500"/>
                            </p:stCondLst>
                            <p:childTnLst>
                              <p:par>
                                <p:cTn id="263" presetID="22" presetClass="entr" presetSubtype="8" fill="hold" grpId="0" nodeType="afterEffect">
                                  <p:stCondLst>
                                    <p:cond delay="0"/>
                                  </p:stCondLst>
                                  <p:childTnLst>
                                    <p:set>
                                      <p:cBhvr>
                                        <p:cTn id="264" dur="1" fill="hold">
                                          <p:stCondLst>
                                            <p:cond delay="0"/>
                                          </p:stCondLst>
                                        </p:cTn>
                                        <p:tgtEl>
                                          <p:spTgt spid="74"/>
                                        </p:tgtEl>
                                        <p:attrNameLst>
                                          <p:attrName>style.visibility</p:attrName>
                                        </p:attrNameLst>
                                      </p:cBhvr>
                                      <p:to>
                                        <p:strVal val="visible"/>
                                      </p:to>
                                    </p:set>
                                    <p:animEffect transition="in" filter="wipe(left)">
                                      <p:cBhvr>
                                        <p:cTn id="26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FDD3BBC-9DF5-475E-BC0B-DDAAADEC79EB}"/>
              </a:ext>
            </a:extLst>
          </p:cNvPr>
          <p:cNvSpPr/>
          <p:nvPr/>
        </p:nvSpPr>
        <p:spPr>
          <a:xfrm>
            <a:off x="1" y="0"/>
            <a:ext cx="12192000" cy="2332520"/>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9653687-9AEE-4136-B75B-C086660F0E1C}"/>
              </a:ext>
            </a:extLst>
          </p:cNvPr>
          <p:cNvSpPr/>
          <p:nvPr/>
        </p:nvSpPr>
        <p:spPr>
          <a:xfrm>
            <a:off x="1917396" y="1863401"/>
            <a:ext cx="8085868" cy="4708981"/>
          </a:xfrm>
          <a:prstGeom prst="rect">
            <a:avLst/>
          </a:prstGeom>
        </p:spPr>
        <p:txBody>
          <a:bodyPr wrap="none">
            <a:spAutoFit/>
          </a:bodyPr>
          <a:lstStyle/>
          <a:p>
            <a:r>
              <a:rPr lang="en-GB" sz="30000" b="1" dirty="0">
                <a:solidFill>
                  <a:schemeClr val="accent2"/>
                </a:solidFill>
                <a:latin typeface="Ubuntu" panose="020B0504030602030204" pitchFamily="34" charset="0"/>
              </a:rPr>
              <a:t>70%</a:t>
            </a:r>
          </a:p>
        </p:txBody>
      </p:sp>
      <p:sp>
        <p:nvSpPr>
          <p:cNvPr id="25" name="Rectangle 24">
            <a:extLst>
              <a:ext uri="{FF2B5EF4-FFF2-40B4-BE49-F238E27FC236}">
                <a16:creationId xmlns:a16="http://schemas.microsoft.com/office/drawing/2014/main" id="{B197C8EA-5022-4CB8-AD7E-1F890B4C0C2F}"/>
              </a:ext>
            </a:extLst>
          </p:cNvPr>
          <p:cNvSpPr/>
          <p:nvPr/>
        </p:nvSpPr>
        <p:spPr>
          <a:xfrm>
            <a:off x="8890613" y="5043054"/>
            <a:ext cx="6254957" cy="535531"/>
          </a:xfrm>
          <a:prstGeom prst="rect">
            <a:avLst/>
          </a:prstGeom>
        </p:spPr>
        <p:txBody>
          <a:bodyPr wrap="square">
            <a:spAutoFit/>
          </a:bodyPr>
          <a:lstStyle/>
          <a:p>
            <a:pPr lvl="0">
              <a:lnSpc>
                <a:spcPct val="90000"/>
              </a:lnSpc>
              <a:spcBef>
                <a:spcPts val="1000"/>
              </a:spcBef>
            </a:pPr>
            <a:r>
              <a:rPr lang="en-GB" sz="3200" b="1" dirty="0">
                <a:solidFill>
                  <a:schemeClr val="accent2"/>
                </a:solidFill>
                <a:latin typeface="Century Gothic" panose="020B0502020202020204" pitchFamily="34" charset="0"/>
                <a:cs typeface="Arial" panose="020B0604020202020204" pitchFamily="34" charset="0"/>
              </a:rPr>
              <a:t>doing well</a:t>
            </a:r>
          </a:p>
        </p:txBody>
      </p:sp>
      <p:sp>
        <p:nvSpPr>
          <p:cNvPr id="16" name="Title 1">
            <a:extLst>
              <a:ext uri="{FF2B5EF4-FFF2-40B4-BE49-F238E27FC236}">
                <a16:creationId xmlns:a16="http://schemas.microsoft.com/office/drawing/2014/main" id="{7B0DE4C4-947A-4A61-8989-CBF4CAC2172C}"/>
              </a:ext>
            </a:extLst>
          </p:cNvPr>
          <p:cNvSpPr txBox="1">
            <a:spLocks/>
          </p:cNvSpPr>
          <p:nvPr/>
        </p:nvSpPr>
        <p:spPr>
          <a:xfrm>
            <a:off x="2773625" y="655150"/>
            <a:ext cx="3419808" cy="1325563"/>
          </a:xfrm>
          <a:prstGeom prst="rect">
            <a:avLst/>
          </a:prstGeom>
          <a:noFill/>
          <a:ln>
            <a:noFill/>
          </a:ln>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Ubuntu Light" panose="020B0304030602030204" pitchFamily="34" charset="0"/>
              </a:rPr>
              <a:t>Experienced proposal staff</a:t>
            </a:r>
          </a:p>
        </p:txBody>
      </p:sp>
      <p:sp>
        <p:nvSpPr>
          <p:cNvPr id="18" name="TextBox 17">
            <a:extLst>
              <a:ext uri="{FF2B5EF4-FFF2-40B4-BE49-F238E27FC236}">
                <a16:creationId xmlns:a16="http://schemas.microsoft.com/office/drawing/2014/main" id="{42E012A7-224A-4331-BC9E-E528D8CF4D03}"/>
              </a:ext>
            </a:extLst>
          </p:cNvPr>
          <p:cNvSpPr txBox="1"/>
          <p:nvPr/>
        </p:nvSpPr>
        <p:spPr>
          <a:xfrm>
            <a:off x="1140536" y="-363932"/>
            <a:ext cx="2360139" cy="3170099"/>
          </a:xfrm>
          <a:prstGeom prst="rect">
            <a:avLst/>
          </a:prstGeom>
          <a:noFill/>
        </p:spPr>
        <p:txBody>
          <a:bodyPr wrap="square" rtlCol="0">
            <a:spAutoFit/>
          </a:bodyPr>
          <a:lstStyle/>
          <a:p>
            <a:r>
              <a:rPr lang="en-GB" sz="20000" dirty="0">
                <a:solidFill>
                  <a:schemeClr val="bg1"/>
                </a:solidFill>
                <a:latin typeface="Wingdings 2" panose="05020102010507070707" pitchFamily="18" charset="2"/>
              </a:rPr>
              <a:t>P</a:t>
            </a:r>
          </a:p>
        </p:txBody>
      </p:sp>
      <p:sp>
        <p:nvSpPr>
          <p:cNvPr id="19" name="Title 1">
            <a:extLst>
              <a:ext uri="{FF2B5EF4-FFF2-40B4-BE49-F238E27FC236}">
                <a16:creationId xmlns:a16="http://schemas.microsoft.com/office/drawing/2014/main" id="{9B4B79F3-7D3D-48AD-AB46-48D8D2CDFD69}"/>
              </a:ext>
            </a:extLst>
          </p:cNvPr>
          <p:cNvSpPr txBox="1">
            <a:spLocks/>
          </p:cNvSpPr>
          <p:nvPr/>
        </p:nvSpPr>
        <p:spPr>
          <a:xfrm>
            <a:off x="8418148" y="655150"/>
            <a:ext cx="3148419" cy="1325563"/>
          </a:xfrm>
          <a:prstGeom prst="rect">
            <a:avLst/>
          </a:prstGeom>
          <a:noFill/>
          <a:ln>
            <a:noFill/>
          </a:ln>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Ubuntu Light" panose="020B0304030602030204" pitchFamily="34" charset="0"/>
              </a:rPr>
              <a:t>Helping to win business</a:t>
            </a:r>
          </a:p>
        </p:txBody>
      </p:sp>
      <p:sp>
        <p:nvSpPr>
          <p:cNvPr id="23" name="TextBox 22">
            <a:extLst>
              <a:ext uri="{FF2B5EF4-FFF2-40B4-BE49-F238E27FC236}">
                <a16:creationId xmlns:a16="http://schemas.microsoft.com/office/drawing/2014/main" id="{681E235D-43AB-4A6D-A919-90F93DDE4E0E}"/>
              </a:ext>
            </a:extLst>
          </p:cNvPr>
          <p:cNvSpPr txBox="1"/>
          <p:nvPr/>
        </p:nvSpPr>
        <p:spPr>
          <a:xfrm>
            <a:off x="6868127" y="-363932"/>
            <a:ext cx="2360139" cy="3170099"/>
          </a:xfrm>
          <a:prstGeom prst="rect">
            <a:avLst/>
          </a:prstGeom>
          <a:noFill/>
        </p:spPr>
        <p:txBody>
          <a:bodyPr wrap="square" rtlCol="0">
            <a:spAutoFit/>
          </a:bodyPr>
          <a:lstStyle/>
          <a:p>
            <a:r>
              <a:rPr lang="en-GB" sz="20000" dirty="0">
                <a:solidFill>
                  <a:schemeClr val="bg1"/>
                </a:solidFill>
                <a:latin typeface="Wingdings 2" panose="05020102010507070707" pitchFamily="18" charset="2"/>
              </a:rPr>
              <a:t>P</a:t>
            </a:r>
          </a:p>
        </p:txBody>
      </p:sp>
      <p:sp>
        <p:nvSpPr>
          <p:cNvPr id="28" name="Oval 27">
            <a:extLst>
              <a:ext uri="{FF2B5EF4-FFF2-40B4-BE49-F238E27FC236}">
                <a16:creationId xmlns:a16="http://schemas.microsoft.com/office/drawing/2014/main" id="{CC272588-9BB8-4AA0-AFFC-52C15D86F80B}"/>
              </a:ext>
            </a:extLst>
          </p:cNvPr>
          <p:cNvSpPr/>
          <p:nvPr/>
        </p:nvSpPr>
        <p:spPr>
          <a:xfrm>
            <a:off x="1153689" y="702657"/>
            <a:ext cx="1297459" cy="12974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720B6B66-86B3-4E7F-BA26-0E61F765FF91}"/>
              </a:ext>
            </a:extLst>
          </p:cNvPr>
          <p:cNvSpPr/>
          <p:nvPr/>
        </p:nvSpPr>
        <p:spPr>
          <a:xfrm>
            <a:off x="6848514" y="683254"/>
            <a:ext cx="1297459" cy="12974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926581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3" grpId="0"/>
      <p:bldP spid="28"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8C5EE21-DDD2-4D46-AE61-0EFE6C15C11E}"/>
              </a:ext>
            </a:extLst>
          </p:cNvPr>
          <p:cNvSpPr/>
          <p:nvPr/>
        </p:nvSpPr>
        <p:spPr>
          <a:xfrm>
            <a:off x="7483789" y="67782"/>
            <a:ext cx="5198891" cy="701731"/>
          </a:xfrm>
          <a:prstGeom prst="rect">
            <a:avLst/>
          </a:prstGeom>
        </p:spPr>
        <p:txBody>
          <a:bodyPr wrap="square">
            <a:spAutoFit/>
          </a:bodyPr>
          <a:lstStyle/>
          <a:p>
            <a:pPr lvl="0">
              <a:lnSpc>
                <a:spcPct val="90000"/>
              </a:lnSpc>
              <a:spcBef>
                <a:spcPts val="1000"/>
              </a:spcBef>
            </a:pPr>
            <a:r>
              <a:rPr lang="en-GB" sz="4400" dirty="0">
                <a:solidFill>
                  <a:schemeClr val="accent1"/>
                </a:solidFill>
                <a:latin typeface="Ubuntu Light" panose="020B0304030602030204" pitchFamily="34" charset="0"/>
                <a:cs typeface="Arial" panose="020B0604020202020204" pitchFamily="34" charset="0"/>
              </a:rPr>
              <a:t>Proposal output</a:t>
            </a:r>
          </a:p>
        </p:txBody>
      </p:sp>
      <p:pic>
        <p:nvPicPr>
          <p:cNvPr id="3" name="Picture 2">
            <a:extLst>
              <a:ext uri="{FF2B5EF4-FFF2-40B4-BE49-F238E27FC236}">
                <a16:creationId xmlns:a16="http://schemas.microsoft.com/office/drawing/2014/main" id="{0F13238F-DBD6-496A-8B4F-32F0D76372A9}"/>
              </a:ext>
            </a:extLst>
          </p:cNvPr>
          <p:cNvPicPr>
            <a:picLocks noChangeAspect="1"/>
          </p:cNvPicPr>
          <p:nvPr/>
        </p:nvPicPr>
        <p:blipFill rotWithShape="1">
          <a:blip r:embed="rId3"/>
          <a:srcRect l="6804" t="13024" r="6261" b="9684"/>
          <a:stretch/>
        </p:blipFill>
        <p:spPr>
          <a:xfrm>
            <a:off x="0" y="0"/>
            <a:ext cx="12192000" cy="6917635"/>
          </a:xfrm>
          <a:prstGeom prst="rect">
            <a:avLst/>
          </a:prstGeom>
        </p:spPr>
      </p:pic>
    </p:spTree>
    <p:extLst>
      <p:ext uri="{BB962C8B-B14F-4D97-AF65-F5344CB8AC3E}">
        <p14:creationId xmlns:p14="http://schemas.microsoft.com/office/powerpoint/2010/main" val="2363375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FEF92D-EEAD-4150-8F8D-9AE5CBFFD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4" name="Rectangle 3">
            <a:extLst>
              <a:ext uri="{FF2B5EF4-FFF2-40B4-BE49-F238E27FC236}">
                <a16:creationId xmlns:a16="http://schemas.microsoft.com/office/drawing/2014/main" id="{0440E75E-4EDA-46FD-AD16-05577BC2E02F}"/>
              </a:ext>
            </a:extLst>
          </p:cNvPr>
          <p:cNvSpPr/>
          <p:nvPr/>
        </p:nvSpPr>
        <p:spPr>
          <a:xfrm>
            <a:off x="0" y="0"/>
            <a:ext cx="2803275" cy="112446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7E797401-ACE8-4BB0-B3D1-879DB3632B4D}"/>
              </a:ext>
            </a:extLst>
          </p:cNvPr>
          <p:cNvSpPr/>
          <p:nvPr/>
        </p:nvSpPr>
        <p:spPr>
          <a:xfrm>
            <a:off x="10948086" y="4525481"/>
            <a:ext cx="1243914" cy="23194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4B57CDBA-B882-4D4C-8476-F2C0EF0E9D44}"/>
              </a:ext>
            </a:extLst>
          </p:cNvPr>
          <p:cNvSpPr/>
          <p:nvPr/>
        </p:nvSpPr>
        <p:spPr>
          <a:xfrm>
            <a:off x="7483789" y="67782"/>
            <a:ext cx="5198891" cy="701731"/>
          </a:xfrm>
          <a:prstGeom prst="rect">
            <a:avLst/>
          </a:prstGeom>
        </p:spPr>
        <p:txBody>
          <a:bodyPr wrap="square">
            <a:spAutoFit/>
          </a:bodyPr>
          <a:lstStyle/>
          <a:p>
            <a:pPr lvl="0">
              <a:lnSpc>
                <a:spcPct val="90000"/>
              </a:lnSpc>
              <a:spcBef>
                <a:spcPts val="1000"/>
              </a:spcBef>
            </a:pPr>
            <a:r>
              <a:rPr lang="en-GB" sz="4400" dirty="0">
                <a:solidFill>
                  <a:schemeClr val="bg1"/>
                </a:solidFill>
                <a:latin typeface="Ubuntu Light" panose="020B0304030602030204" pitchFamily="34" charset="0"/>
                <a:cs typeface="Arial" panose="020B0604020202020204" pitchFamily="34" charset="0"/>
              </a:rPr>
              <a:t>The pitch</a:t>
            </a:r>
          </a:p>
        </p:txBody>
      </p:sp>
    </p:spTree>
    <p:extLst>
      <p:ext uri="{BB962C8B-B14F-4D97-AF65-F5344CB8AC3E}">
        <p14:creationId xmlns:p14="http://schemas.microsoft.com/office/powerpoint/2010/main" val="334770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1E2AE0-8EE9-433F-ADFF-4943CE4CB3AF}"/>
              </a:ext>
            </a:extLst>
          </p:cNvPr>
          <p:cNvSpPr/>
          <p:nvPr/>
        </p:nvSpPr>
        <p:spPr>
          <a:xfrm>
            <a:off x="1" y="-8852"/>
            <a:ext cx="12192000" cy="6866852"/>
          </a:xfrm>
          <a:prstGeom prst="rect">
            <a:avLst/>
          </a:prstGeom>
          <a:gradFill>
            <a:gsLst>
              <a:gs pos="0">
                <a:schemeClr val="accent1"/>
              </a:gs>
              <a:gs pos="100000">
                <a:schemeClr val="accent2"/>
              </a:gs>
            </a:gsLst>
            <a:lin ang="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9653687-9AEE-4136-B75B-C086660F0E1C}"/>
              </a:ext>
            </a:extLst>
          </p:cNvPr>
          <p:cNvSpPr/>
          <p:nvPr/>
        </p:nvSpPr>
        <p:spPr>
          <a:xfrm>
            <a:off x="748169" y="0"/>
            <a:ext cx="8254183" cy="6247864"/>
          </a:xfrm>
          <a:prstGeom prst="rect">
            <a:avLst/>
          </a:prstGeom>
        </p:spPr>
        <p:txBody>
          <a:bodyPr wrap="none">
            <a:spAutoFit/>
          </a:bodyPr>
          <a:lstStyle/>
          <a:p>
            <a:r>
              <a:rPr lang="en-GB" sz="40000" b="1" dirty="0">
                <a:solidFill>
                  <a:schemeClr val="bg1">
                    <a:alpha val="50000"/>
                  </a:schemeClr>
                </a:solidFill>
                <a:latin typeface="Ubuntu" panose="020B0504030602030204" pitchFamily="34" charset="0"/>
              </a:rPr>
              <a:t>2/3</a:t>
            </a:r>
          </a:p>
        </p:txBody>
      </p:sp>
      <p:sp>
        <p:nvSpPr>
          <p:cNvPr id="25" name="Rectangle 24">
            <a:extLst>
              <a:ext uri="{FF2B5EF4-FFF2-40B4-BE49-F238E27FC236}">
                <a16:creationId xmlns:a16="http://schemas.microsoft.com/office/drawing/2014/main" id="{B197C8EA-5022-4CB8-AD7E-1F890B4C0C2F}"/>
              </a:ext>
            </a:extLst>
          </p:cNvPr>
          <p:cNvSpPr/>
          <p:nvPr/>
        </p:nvSpPr>
        <p:spPr>
          <a:xfrm>
            <a:off x="6096000" y="5292587"/>
            <a:ext cx="6254957" cy="840230"/>
          </a:xfrm>
          <a:prstGeom prst="rect">
            <a:avLst/>
          </a:prstGeom>
        </p:spPr>
        <p:txBody>
          <a:bodyPr wrap="square">
            <a:spAutoFit/>
          </a:bodyPr>
          <a:lstStyle/>
          <a:p>
            <a:pPr lvl="0">
              <a:lnSpc>
                <a:spcPct val="90000"/>
              </a:lnSpc>
              <a:spcBef>
                <a:spcPts val="1000"/>
              </a:spcBef>
            </a:pPr>
            <a:r>
              <a:rPr lang="en-GB" sz="5400" b="1" dirty="0">
                <a:solidFill>
                  <a:schemeClr val="bg1">
                    <a:alpha val="50000"/>
                  </a:schemeClr>
                </a:solidFill>
                <a:latin typeface="Century Gothic" panose="020B0502020202020204" pitchFamily="34" charset="0"/>
                <a:cs typeface="Arial" panose="020B0604020202020204" pitchFamily="34" charset="0"/>
              </a:rPr>
              <a:t>doing well</a:t>
            </a:r>
          </a:p>
        </p:txBody>
      </p:sp>
      <p:sp>
        <p:nvSpPr>
          <p:cNvPr id="22" name="TextBox 21">
            <a:extLst>
              <a:ext uri="{FF2B5EF4-FFF2-40B4-BE49-F238E27FC236}">
                <a16:creationId xmlns:a16="http://schemas.microsoft.com/office/drawing/2014/main" id="{4CD6D53B-3471-455F-AA14-745DE5F970F3}"/>
              </a:ext>
            </a:extLst>
          </p:cNvPr>
          <p:cNvSpPr txBox="1"/>
          <p:nvPr/>
        </p:nvSpPr>
        <p:spPr>
          <a:xfrm>
            <a:off x="9002352" y="1746944"/>
            <a:ext cx="4939184" cy="6247864"/>
          </a:xfrm>
          <a:prstGeom prst="rect">
            <a:avLst/>
          </a:prstGeom>
          <a:noFill/>
        </p:spPr>
        <p:txBody>
          <a:bodyPr wrap="square" rtlCol="0">
            <a:spAutoFit/>
          </a:bodyPr>
          <a:lstStyle/>
          <a:p>
            <a:r>
              <a:rPr lang="en-GB" sz="40000" dirty="0">
                <a:solidFill>
                  <a:schemeClr val="bg1">
                    <a:alpha val="26000"/>
                  </a:schemeClr>
                </a:solidFill>
                <a:latin typeface="Wingdings 2" panose="05020102010507070707" pitchFamily="18" charset="2"/>
              </a:rPr>
              <a:t>P</a:t>
            </a:r>
          </a:p>
        </p:txBody>
      </p:sp>
    </p:spTree>
    <p:extLst>
      <p:ext uri="{BB962C8B-B14F-4D97-AF65-F5344CB8AC3E}">
        <p14:creationId xmlns:p14="http://schemas.microsoft.com/office/powerpoint/2010/main" val="37368503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E883F9-1AE7-420F-9588-46B2B8659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3" name="Rectangle 12">
            <a:extLst>
              <a:ext uri="{FF2B5EF4-FFF2-40B4-BE49-F238E27FC236}">
                <a16:creationId xmlns:a16="http://schemas.microsoft.com/office/drawing/2014/main" id="{68DD48EC-5C17-44BA-9B5B-DD624BFD2C22}"/>
              </a:ext>
            </a:extLst>
          </p:cNvPr>
          <p:cNvSpPr/>
          <p:nvPr/>
        </p:nvSpPr>
        <p:spPr>
          <a:xfrm>
            <a:off x="913519" y="379822"/>
            <a:ext cx="4940399" cy="1089529"/>
          </a:xfrm>
          <a:prstGeom prst="rect">
            <a:avLst/>
          </a:prstGeom>
        </p:spPr>
        <p:txBody>
          <a:bodyPr wrap="square">
            <a:spAutoFit/>
          </a:bodyPr>
          <a:lstStyle/>
          <a:p>
            <a:pPr lvl="0">
              <a:lnSpc>
                <a:spcPct val="90000"/>
              </a:lnSpc>
              <a:spcBef>
                <a:spcPts val="1000"/>
              </a:spcBef>
            </a:pPr>
            <a:endParaRPr lang="en-GB" sz="7200" b="1" dirty="0">
              <a:solidFill>
                <a:schemeClr val="bg1">
                  <a:alpha val="88000"/>
                </a:schemeClr>
              </a:solidFill>
              <a:latin typeface="Century Gothic" panose="020B0502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3C48CC5B-7827-4745-8505-6D886DBD6EAB}"/>
              </a:ext>
            </a:extLst>
          </p:cNvPr>
          <p:cNvGrpSpPr/>
          <p:nvPr/>
        </p:nvGrpSpPr>
        <p:grpSpPr>
          <a:xfrm>
            <a:off x="-383089" y="-1029387"/>
            <a:ext cx="12958177" cy="2556357"/>
            <a:chOff x="-306890" y="626301"/>
            <a:chExt cx="12958177" cy="2556357"/>
          </a:xfrm>
        </p:grpSpPr>
        <p:sp>
          <p:nvSpPr>
            <p:cNvPr id="22" name="Freeform: Shape 21">
              <a:extLst>
                <a:ext uri="{FF2B5EF4-FFF2-40B4-BE49-F238E27FC236}">
                  <a16:creationId xmlns:a16="http://schemas.microsoft.com/office/drawing/2014/main" id="{7CB5DB96-ED8E-4653-8932-9C7746AC936E}"/>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BF6F98FE-48E6-4314-B25B-A14D4A0DE5B9}"/>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reeform: Shape 27">
              <a:extLst>
                <a:ext uri="{FF2B5EF4-FFF2-40B4-BE49-F238E27FC236}">
                  <a16:creationId xmlns:a16="http://schemas.microsoft.com/office/drawing/2014/main" id="{F4E4B1BE-CDAE-4264-BB21-405921A94021}"/>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Freeform: Shape 28">
              <a:extLst>
                <a:ext uri="{FF2B5EF4-FFF2-40B4-BE49-F238E27FC236}">
                  <a16:creationId xmlns:a16="http://schemas.microsoft.com/office/drawing/2014/main" id="{DF41051C-16B6-4AB8-8ECA-C1EE4A495FE7}"/>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a:extLst>
              <a:ext uri="{FF2B5EF4-FFF2-40B4-BE49-F238E27FC236}">
                <a16:creationId xmlns:a16="http://schemas.microsoft.com/office/drawing/2014/main" id="{93DDCC2D-3FB2-4B69-8E11-B1E0164D637F}"/>
              </a:ext>
            </a:extLst>
          </p:cNvPr>
          <p:cNvSpPr/>
          <p:nvPr/>
        </p:nvSpPr>
        <p:spPr>
          <a:xfrm>
            <a:off x="-10156926" y="5018779"/>
            <a:ext cx="22348926" cy="1371600"/>
          </a:xfrm>
          <a:prstGeom prst="rect">
            <a:avLst/>
          </a:prstGeom>
          <a:gradFill>
            <a:gsLst>
              <a:gs pos="0">
                <a:schemeClr val="accent1">
                  <a:alpha val="3100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751C210-85DA-47F1-A16C-E6202D504C86}"/>
              </a:ext>
            </a:extLst>
          </p:cNvPr>
          <p:cNvSpPr/>
          <p:nvPr/>
        </p:nvSpPr>
        <p:spPr>
          <a:xfrm>
            <a:off x="461631" y="5274021"/>
            <a:ext cx="9406269" cy="840230"/>
          </a:xfrm>
          <a:prstGeom prst="rect">
            <a:avLst/>
          </a:prstGeom>
        </p:spPr>
        <p:txBody>
          <a:bodyPr wrap="square">
            <a:spAutoFit/>
          </a:bodyPr>
          <a:lstStyle/>
          <a:p>
            <a:pPr lvl="0">
              <a:lnSpc>
                <a:spcPct val="90000"/>
              </a:lnSpc>
              <a:spcBef>
                <a:spcPts val="1000"/>
              </a:spcBef>
            </a:pPr>
            <a:r>
              <a:rPr lang="en-GB" sz="5400" b="1" dirty="0">
                <a:solidFill>
                  <a:schemeClr val="bg1"/>
                </a:solidFill>
                <a:latin typeface="Century Gothic" panose="020B0502020202020204" pitchFamily="34" charset="0"/>
                <a:cs typeface="Arial" panose="020B0604020202020204" pitchFamily="34" charset="0"/>
              </a:rPr>
              <a:t>Prioritised support</a:t>
            </a:r>
          </a:p>
        </p:txBody>
      </p:sp>
    </p:spTree>
    <p:extLst>
      <p:ext uri="{BB962C8B-B14F-4D97-AF65-F5344CB8AC3E}">
        <p14:creationId xmlns:p14="http://schemas.microsoft.com/office/powerpoint/2010/main" val="323086678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A53221-0255-47DE-9976-8A14F254B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3" name="Rectangle 12">
            <a:extLst>
              <a:ext uri="{FF2B5EF4-FFF2-40B4-BE49-F238E27FC236}">
                <a16:creationId xmlns:a16="http://schemas.microsoft.com/office/drawing/2014/main" id="{68DD48EC-5C17-44BA-9B5B-DD624BFD2C22}"/>
              </a:ext>
            </a:extLst>
          </p:cNvPr>
          <p:cNvSpPr/>
          <p:nvPr/>
        </p:nvSpPr>
        <p:spPr>
          <a:xfrm>
            <a:off x="913519" y="379822"/>
            <a:ext cx="4940399" cy="1089529"/>
          </a:xfrm>
          <a:prstGeom prst="rect">
            <a:avLst/>
          </a:prstGeom>
        </p:spPr>
        <p:txBody>
          <a:bodyPr wrap="square">
            <a:spAutoFit/>
          </a:bodyPr>
          <a:lstStyle/>
          <a:p>
            <a:pPr lvl="0">
              <a:lnSpc>
                <a:spcPct val="90000"/>
              </a:lnSpc>
              <a:spcBef>
                <a:spcPts val="1000"/>
              </a:spcBef>
            </a:pPr>
            <a:endParaRPr lang="en-GB" sz="7200" b="1" dirty="0">
              <a:solidFill>
                <a:schemeClr val="bg1">
                  <a:alpha val="88000"/>
                </a:schemeClr>
              </a:solidFill>
              <a:latin typeface="Century Gothic" panose="020B0502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3C48CC5B-7827-4745-8505-6D886DBD6EAB}"/>
              </a:ext>
            </a:extLst>
          </p:cNvPr>
          <p:cNvGrpSpPr/>
          <p:nvPr/>
        </p:nvGrpSpPr>
        <p:grpSpPr>
          <a:xfrm>
            <a:off x="-383089" y="-1029387"/>
            <a:ext cx="12958177" cy="2556357"/>
            <a:chOff x="-306890" y="626301"/>
            <a:chExt cx="12958177" cy="2556357"/>
          </a:xfrm>
        </p:grpSpPr>
        <p:sp>
          <p:nvSpPr>
            <p:cNvPr id="22" name="Freeform: Shape 21">
              <a:extLst>
                <a:ext uri="{FF2B5EF4-FFF2-40B4-BE49-F238E27FC236}">
                  <a16:creationId xmlns:a16="http://schemas.microsoft.com/office/drawing/2014/main" id="{7CB5DB96-ED8E-4653-8932-9C7746AC936E}"/>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BF6F98FE-48E6-4314-B25B-A14D4A0DE5B9}"/>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reeform: Shape 27">
              <a:extLst>
                <a:ext uri="{FF2B5EF4-FFF2-40B4-BE49-F238E27FC236}">
                  <a16:creationId xmlns:a16="http://schemas.microsoft.com/office/drawing/2014/main" id="{F4E4B1BE-CDAE-4264-BB21-405921A94021}"/>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Freeform: Shape 28">
              <a:extLst>
                <a:ext uri="{FF2B5EF4-FFF2-40B4-BE49-F238E27FC236}">
                  <a16:creationId xmlns:a16="http://schemas.microsoft.com/office/drawing/2014/main" id="{DF41051C-16B6-4AB8-8ECA-C1EE4A495FE7}"/>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9633D310-9BAD-406B-AABE-DB1D7360E27A}"/>
              </a:ext>
            </a:extLst>
          </p:cNvPr>
          <p:cNvSpPr/>
          <p:nvPr/>
        </p:nvSpPr>
        <p:spPr>
          <a:xfrm>
            <a:off x="-10156926" y="5018779"/>
            <a:ext cx="22348926" cy="1371600"/>
          </a:xfrm>
          <a:prstGeom prst="rect">
            <a:avLst/>
          </a:prstGeom>
          <a:gradFill>
            <a:gsLst>
              <a:gs pos="0">
                <a:schemeClr val="accent1">
                  <a:alpha val="3100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9B0465C-820A-4752-83CB-36EE1252EA08}"/>
              </a:ext>
            </a:extLst>
          </p:cNvPr>
          <p:cNvSpPr/>
          <p:nvPr/>
        </p:nvSpPr>
        <p:spPr>
          <a:xfrm>
            <a:off x="461631" y="5274021"/>
            <a:ext cx="9406269" cy="840230"/>
          </a:xfrm>
          <a:prstGeom prst="rect">
            <a:avLst/>
          </a:prstGeom>
        </p:spPr>
        <p:txBody>
          <a:bodyPr wrap="square">
            <a:spAutoFit/>
          </a:bodyPr>
          <a:lstStyle/>
          <a:p>
            <a:pPr lvl="0">
              <a:lnSpc>
                <a:spcPct val="90000"/>
              </a:lnSpc>
              <a:spcBef>
                <a:spcPts val="1000"/>
              </a:spcBef>
            </a:pPr>
            <a:r>
              <a:rPr lang="en-GB" sz="5400" b="1" dirty="0">
                <a:solidFill>
                  <a:schemeClr val="bg1"/>
                </a:solidFill>
                <a:latin typeface="Century Gothic" panose="020B0502020202020204" pitchFamily="34" charset="0"/>
                <a:cs typeface="Arial" panose="020B0604020202020204" pitchFamily="34" charset="0"/>
              </a:rPr>
              <a:t>Kick-off workshop</a:t>
            </a:r>
          </a:p>
        </p:txBody>
      </p:sp>
      <p:sp>
        <p:nvSpPr>
          <p:cNvPr id="2" name="Footer Placeholder 1">
            <a:extLst>
              <a:ext uri="{FF2B5EF4-FFF2-40B4-BE49-F238E27FC236}">
                <a16:creationId xmlns:a16="http://schemas.microsoft.com/office/drawing/2014/main" id="{E078786A-672A-4228-81AC-0C34DF9FC65B}"/>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98984304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D47B5D-BF5E-43EF-BCAE-558757C08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3" name="Rectangle 12">
            <a:extLst>
              <a:ext uri="{FF2B5EF4-FFF2-40B4-BE49-F238E27FC236}">
                <a16:creationId xmlns:a16="http://schemas.microsoft.com/office/drawing/2014/main" id="{68DD48EC-5C17-44BA-9B5B-DD624BFD2C22}"/>
              </a:ext>
            </a:extLst>
          </p:cNvPr>
          <p:cNvSpPr/>
          <p:nvPr/>
        </p:nvSpPr>
        <p:spPr>
          <a:xfrm>
            <a:off x="913519" y="379822"/>
            <a:ext cx="4940399" cy="1089529"/>
          </a:xfrm>
          <a:prstGeom prst="rect">
            <a:avLst/>
          </a:prstGeom>
        </p:spPr>
        <p:txBody>
          <a:bodyPr wrap="square">
            <a:spAutoFit/>
          </a:bodyPr>
          <a:lstStyle/>
          <a:p>
            <a:pPr lvl="0">
              <a:lnSpc>
                <a:spcPct val="90000"/>
              </a:lnSpc>
              <a:spcBef>
                <a:spcPts val="1000"/>
              </a:spcBef>
            </a:pPr>
            <a:endParaRPr lang="en-GB" sz="7200" b="1" dirty="0">
              <a:solidFill>
                <a:schemeClr val="bg1">
                  <a:alpha val="88000"/>
                </a:schemeClr>
              </a:solidFill>
              <a:latin typeface="Century Gothic" panose="020B0502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E9C7CE11-CC06-42FD-B326-2B2302D1D8FE}"/>
              </a:ext>
            </a:extLst>
          </p:cNvPr>
          <p:cNvSpPr/>
          <p:nvPr/>
        </p:nvSpPr>
        <p:spPr>
          <a:xfrm>
            <a:off x="-10156926" y="5018779"/>
            <a:ext cx="22348926" cy="1371600"/>
          </a:xfrm>
          <a:prstGeom prst="rect">
            <a:avLst/>
          </a:prstGeom>
          <a:gradFill>
            <a:gsLst>
              <a:gs pos="0">
                <a:schemeClr val="accent1">
                  <a:alpha val="3100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3C48CC5B-7827-4745-8505-6D886DBD6EAB}"/>
              </a:ext>
            </a:extLst>
          </p:cNvPr>
          <p:cNvGrpSpPr/>
          <p:nvPr/>
        </p:nvGrpSpPr>
        <p:grpSpPr>
          <a:xfrm>
            <a:off x="-383089" y="-1029387"/>
            <a:ext cx="12958177" cy="2556357"/>
            <a:chOff x="-306890" y="626301"/>
            <a:chExt cx="12958177" cy="2556357"/>
          </a:xfrm>
        </p:grpSpPr>
        <p:sp>
          <p:nvSpPr>
            <p:cNvPr id="22" name="Freeform: Shape 21">
              <a:extLst>
                <a:ext uri="{FF2B5EF4-FFF2-40B4-BE49-F238E27FC236}">
                  <a16:creationId xmlns:a16="http://schemas.microsoft.com/office/drawing/2014/main" id="{7CB5DB96-ED8E-4653-8932-9C7746AC936E}"/>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BF6F98FE-48E6-4314-B25B-A14D4A0DE5B9}"/>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reeform: Shape 27">
              <a:extLst>
                <a:ext uri="{FF2B5EF4-FFF2-40B4-BE49-F238E27FC236}">
                  <a16:creationId xmlns:a16="http://schemas.microsoft.com/office/drawing/2014/main" id="{F4E4B1BE-CDAE-4264-BB21-405921A94021}"/>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Freeform: Shape 28">
              <a:extLst>
                <a:ext uri="{FF2B5EF4-FFF2-40B4-BE49-F238E27FC236}">
                  <a16:creationId xmlns:a16="http://schemas.microsoft.com/office/drawing/2014/main" id="{DF41051C-16B6-4AB8-8ECA-C1EE4A495FE7}"/>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a:extLst>
              <a:ext uri="{FF2B5EF4-FFF2-40B4-BE49-F238E27FC236}">
                <a16:creationId xmlns:a16="http://schemas.microsoft.com/office/drawing/2014/main" id="{2C76B238-591D-4808-99F3-BDE0CE48C728}"/>
              </a:ext>
            </a:extLst>
          </p:cNvPr>
          <p:cNvSpPr/>
          <p:nvPr/>
        </p:nvSpPr>
        <p:spPr>
          <a:xfrm>
            <a:off x="461631" y="5274021"/>
            <a:ext cx="9406269" cy="840230"/>
          </a:xfrm>
          <a:prstGeom prst="rect">
            <a:avLst/>
          </a:prstGeom>
        </p:spPr>
        <p:txBody>
          <a:bodyPr wrap="square">
            <a:spAutoFit/>
          </a:bodyPr>
          <a:lstStyle/>
          <a:p>
            <a:pPr lvl="0">
              <a:lnSpc>
                <a:spcPct val="90000"/>
              </a:lnSpc>
              <a:spcBef>
                <a:spcPts val="1000"/>
              </a:spcBef>
            </a:pPr>
            <a:r>
              <a:rPr lang="en-GB" sz="5400" b="1" dirty="0">
                <a:solidFill>
                  <a:schemeClr val="bg1"/>
                </a:solidFill>
                <a:latin typeface="Century Gothic" panose="020B0502020202020204" pitchFamily="34" charset="0"/>
                <a:cs typeface="Arial" panose="020B0604020202020204" pitchFamily="34" charset="0"/>
              </a:rPr>
              <a:t>Executive engagement</a:t>
            </a:r>
          </a:p>
        </p:txBody>
      </p:sp>
    </p:spTree>
    <p:extLst>
      <p:ext uri="{BB962C8B-B14F-4D97-AF65-F5344CB8AC3E}">
        <p14:creationId xmlns:p14="http://schemas.microsoft.com/office/powerpoint/2010/main" val="929372522"/>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1F0868-3099-47EA-B54E-7A9C2EBF5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3" name="Rectangle 12">
            <a:extLst>
              <a:ext uri="{FF2B5EF4-FFF2-40B4-BE49-F238E27FC236}">
                <a16:creationId xmlns:a16="http://schemas.microsoft.com/office/drawing/2014/main" id="{68DD48EC-5C17-44BA-9B5B-DD624BFD2C22}"/>
              </a:ext>
            </a:extLst>
          </p:cNvPr>
          <p:cNvSpPr/>
          <p:nvPr/>
        </p:nvSpPr>
        <p:spPr>
          <a:xfrm>
            <a:off x="913519" y="379822"/>
            <a:ext cx="4940399" cy="1089529"/>
          </a:xfrm>
          <a:prstGeom prst="rect">
            <a:avLst/>
          </a:prstGeom>
        </p:spPr>
        <p:txBody>
          <a:bodyPr wrap="square">
            <a:spAutoFit/>
          </a:bodyPr>
          <a:lstStyle/>
          <a:p>
            <a:pPr lvl="0">
              <a:lnSpc>
                <a:spcPct val="90000"/>
              </a:lnSpc>
              <a:spcBef>
                <a:spcPts val="1000"/>
              </a:spcBef>
            </a:pPr>
            <a:endParaRPr lang="en-GB" sz="7200" b="1" dirty="0">
              <a:solidFill>
                <a:schemeClr val="bg1">
                  <a:alpha val="88000"/>
                </a:schemeClr>
              </a:solidFill>
              <a:latin typeface="Century Gothic" panose="020B0502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3C48CC5B-7827-4745-8505-6D886DBD6EAB}"/>
              </a:ext>
            </a:extLst>
          </p:cNvPr>
          <p:cNvGrpSpPr/>
          <p:nvPr/>
        </p:nvGrpSpPr>
        <p:grpSpPr>
          <a:xfrm>
            <a:off x="-383089" y="-1029387"/>
            <a:ext cx="12958177" cy="2556357"/>
            <a:chOff x="-306890" y="626301"/>
            <a:chExt cx="12958177" cy="2556357"/>
          </a:xfrm>
        </p:grpSpPr>
        <p:sp>
          <p:nvSpPr>
            <p:cNvPr id="22" name="Freeform: Shape 21">
              <a:extLst>
                <a:ext uri="{FF2B5EF4-FFF2-40B4-BE49-F238E27FC236}">
                  <a16:creationId xmlns:a16="http://schemas.microsoft.com/office/drawing/2014/main" id="{7CB5DB96-ED8E-4653-8932-9C7746AC936E}"/>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BF6F98FE-48E6-4314-B25B-A14D4A0DE5B9}"/>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reeform: Shape 27">
              <a:extLst>
                <a:ext uri="{FF2B5EF4-FFF2-40B4-BE49-F238E27FC236}">
                  <a16:creationId xmlns:a16="http://schemas.microsoft.com/office/drawing/2014/main" id="{F4E4B1BE-CDAE-4264-BB21-405921A94021}"/>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Freeform: Shape 28">
              <a:extLst>
                <a:ext uri="{FF2B5EF4-FFF2-40B4-BE49-F238E27FC236}">
                  <a16:creationId xmlns:a16="http://schemas.microsoft.com/office/drawing/2014/main" id="{DF41051C-16B6-4AB8-8ECA-C1EE4A495FE7}"/>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a:extLst>
              <a:ext uri="{FF2B5EF4-FFF2-40B4-BE49-F238E27FC236}">
                <a16:creationId xmlns:a16="http://schemas.microsoft.com/office/drawing/2014/main" id="{A94079A6-11E6-4825-82E0-E6C2B9D162C4}"/>
              </a:ext>
            </a:extLst>
          </p:cNvPr>
          <p:cNvSpPr/>
          <p:nvPr/>
        </p:nvSpPr>
        <p:spPr>
          <a:xfrm>
            <a:off x="-10156926" y="5018779"/>
            <a:ext cx="22348926" cy="1371600"/>
          </a:xfrm>
          <a:prstGeom prst="rect">
            <a:avLst/>
          </a:prstGeom>
          <a:gradFill>
            <a:gsLst>
              <a:gs pos="0">
                <a:schemeClr val="accent1">
                  <a:alpha val="3100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DD898887-F2F1-4EA6-BE70-ECB9A8721276}"/>
              </a:ext>
            </a:extLst>
          </p:cNvPr>
          <p:cNvSpPr/>
          <p:nvPr/>
        </p:nvSpPr>
        <p:spPr>
          <a:xfrm>
            <a:off x="461631" y="5274021"/>
            <a:ext cx="9406269" cy="840230"/>
          </a:xfrm>
          <a:prstGeom prst="rect">
            <a:avLst/>
          </a:prstGeom>
        </p:spPr>
        <p:txBody>
          <a:bodyPr wrap="square">
            <a:spAutoFit/>
          </a:bodyPr>
          <a:lstStyle/>
          <a:p>
            <a:pPr lvl="0">
              <a:lnSpc>
                <a:spcPct val="90000"/>
              </a:lnSpc>
              <a:spcBef>
                <a:spcPts val="1000"/>
              </a:spcBef>
            </a:pPr>
            <a:r>
              <a:rPr lang="en-GB" sz="5400" b="1" dirty="0">
                <a:solidFill>
                  <a:schemeClr val="bg1"/>
                </a:solidFill>
                <a:latin typeface="Century Gothic" panose="020B0502020202020204" pitchFamily="34" charset="0"/>
                <a:cs typeface="Arial" panose="020B0604020202020204" pitchFamily="34" charset="0"/>
              </a:rPr>
              <a:t>Avoid internal bureaucracy</a:t>
            </a:r>
          </a:p>
        </p:txBody>
      </p:sp>
    </p:spTree>
    <p:extLst>
      <p:ext uri="{BB962C8B-B14F-4D97-AF65-F5344CB8AC3E}">
        <p14:creationId xmlns:p14="http://schemas.microsoft.com/office/powerpoint/2010/main" val="254906640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2EDDBF-665A-4B77-A708-F9D0A4B7F9E8}"/>
              </a:ext>
            </a:extLst>
          </p:cNvPr>
          <p:cNvPicPr>
            <a:picLocks noChangeAspect="1"/>
          </p:cNvPicPr>
          <p:nvPr/>
        </p:nvPicPr>
        <p:blipFill>
          <a:blip r:embed="rId3"/>
          <a:stretch>
            <a:fillRect/>
          </a:stretch>
        </p:blipFill>
        <p:spPr>
          <a:xfrm>
            <a:off x="1505672" y="808775"/>
            <a:ext cx="3938024" cy="5145034"/>
          </a:xfrm>
          <a:prstGeom prst="rect">
            <a:avLst/>
          </a:prstGeom>
        </p:spPr>
      </p:pic>
      <p:pic>
        <p:nvPicPr>
          <p:cNvPr id="10" name="Graphic 9">
            <a:extLst>
              <a:ext uri="{FF2B5EF4-FFF2-40B4-BE49-F238E27FC236}">
                <a16:creationId xmlns:a16="http://schemas.microsoft.com/office/drawing/2014/main" id="{B3D9A6E3-201D-4E68-8C89-0A72C1016BAD}"/>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73793" y="1442616"/>
            <a:ext cx="1351059" cy="1351059"/>
          </a:xfrm>
          <a:prstGeom prst="rect">
            <a:avLst/>
          </a:prstGeom>
        </p:spPr>
      </p:pic>
      <p:sp>
        <p:nvSpPr>
          <p:cNvPr id="11" name="TextBox 10">
            <a:extLst>
              <a:ext uri="{FF2B5EF4-FFF2-40B4-BE49-F238E27FC236}">
                <a16:creationId xmlns:a16="http://schemas.microsoft.com/office/drawing/2014/main" id="{B0F52DB0-3131-42B7-A944-FC2DC5DF94A3}"/>
              </a:ext>
            </a:extLst>
          </p:cNvPr>
          <p:cNvSpPr txBox="1"/>
          <p:nvPr/>
        </p:nvSpPr>
        <p:spPr>
          <a:xfrm>
            <a:off x="8499282" y="1483218"/>
            <a:ext cx="2178657" cy="769441"/>
          </a:xfrm>
          <a:prstGeom prst="rect">
            <a:avLst/>
          </a:prstGeom>
          <a:noFill/>
        </p:spPr>
        <p:txBody>
          <a:bodyPr wrap="square" rtlCol="0">
            <a:spAutoFit/>
          </a:bodyPr>
          <a:lstStyle/>
          <a:p>
            <a:r>
              <a:rPr lang="en-GB" sz="4400" dirty="0">
                <a:latin typeface="Segoe UI" panose="020B0502040204020203" pitchFamily="34" charset="0"/>
                <a:cs typeface="Segoe UI" panose="020B0502040204020203" pitchFamily="34" charset="0"/>
              </a:rPr>
              <a:t>42</a:t>
            </a:r>
            <a:r>
              <a:rPr lang="en-GB" sz="900" dirty="0">
                <a:latin typeface="Segoe UI" panose="020B0502040204020203" pitchFamily="34" charset="0"/>
                <a:cs typeface="Segoe UI" panose="020B0502040204020203" pitchFamily="34" charset="0"/>
              </a:rPr>
              <a:t> </a:t>
            </a:r>
            <a:r>
              <a:rPr lang="en-GB" sz="2000" dirty="0">
                <a:latin typeface="Segoe UI" panose="020B0502040204020203" pitchFamily="34" charset="0"/>
                <a:cs typeface="Segoe UI" panose="020B0502040204020203" pitchFamily="34" charset="0"/>
              </a:rPr>
              <a:t>criteria</a:t>
            </a:r>
            <a:endParaRPr lang="en-GB" sz="90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5B0785BD-48FF-4CF4-B1D6-C43BD68C9E23}"/>
              </a:ext>
            </a:extLst>
          </p:cNvPr>
          <p:cNvSpPr txBox="1"/>
          <p:nvPr/>
        </p:nvSpPr>
        <p:spPr>
          <a:xfrm>
            <a:off x="8499281" y="2118145"/>
            <a:ext cx="2178657" cy="769441"/>
          </a:xfrm>
          <a:prstGeom prst="rect">
            <a:avLst/>
          </a:prstGeom>
          <a:noFill/>
        </p:spPr>
        <p:txBody>
          <a:bodyPr wrap="square" rtlCol="0">
            <a:spAutoFit/>
          </a:bodyPr>
          <a:lstStyle/>
          <a:p>
            <a:r>
              <a:rPr lang="en-GB" sz="4400" dirty="0">
                <a:latin typeface="Segoe UI" panose="020B0502040204020203" pitchFamily="34" charset="0"/>
                <a:cs typeface="Segoe UI" panose="020B0502040204020203" pitchFamily="34" charset="0"/>
              </a:rPr>
              <a:t>60</a:t>
            </a:r>
            <a:r>
              <a:rPr lang="en-GB" sz="2000" dirty="0">
                <a:latin typeface="Segoe UI" panose="020B0502040204020203" pitchFamily="34" charset="0"/>
                <a:cs typeface="Segoe UI" panose="020B0502040204020203" pitchFamily="34" charset="0"/>
              </a:rPr>
              <a:t>+ pages</a:t>
            </a:r>
            <a:endParaRPr lang="en-GB" sz="1000" dirty="0">
              <a:latin typeface="Segoe UI" panose="020B0502040204020203" pitchFamily="34" charset="0"/>
              <a:cs typeface="Segoe UI" panose="020B0502040204020203" pitchFamily="34" charset="0"/>
            </a:endParaRPr>
          </a:p>
        </p:txBody>
      </p:sp>
      <p:sp>
        <p:nvSpPr>
          <p:cNvPr id="13" name="Rectangle: Rounded Corners 12">
            <a:extLst>
              <a:ext uri="{FF2B5EF4-FFF2-40B4-BE49-F238E27FC236}">
                <a16:creationId xmlns:a16="http://schemas.microsoft.com/office/drawing/2014/main" id="{E5759A60-366F-46B8-9D73-4E7E5FD8F81C}"/>
              </a:ext>
            </a:extLst>
          </p:cNvPr>
          <p:cNvSpPr/>
          <p:nvPr/>
        </p:nvSpPr>
        <p:spPr>
          <a:xfrm>
            <a:off x="6304721" y="808775"/>
            <a:ext cx="4142629" cy="2186609"/>
          </a:xfrm>
          <a:prstGeom prst="roundRect">
            <a:avLst>
              <a:gd name="adj" fmla="val 68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Arrow Connector 14">
            <a:extLst>
              <a:ext uri="{FF2B5EF4-FFF2-40B4-BE49-F238E27FC236}">
                <a16:creationId xmlns:a16="http://schemas.microsoft.com/office/drawing/2014/main" id="{FF25167C-F0F9-486F-9848-DB2400046109}"/>
              </a:ext>
            </a:extLst>
          </p:cNvPr>
          <p:cNvCxnSpPr>
            <a:cxnSpLocks/>
            <a:stCxn id="13" idx="2"/>
            <a:endCxn id="16" idx="0"/>
          </p:cNvCxnSpPr>
          <p:nvPr/>
        </p:nvCxnSpPr>
        <p:spPr>
          <a:xfrm>
            <a:off x="8376036" y="2995384"/>
            <a:ext cx="0" cy="76441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6D9CF6E-9DEA-4C6D-8045-843AAF4C40ED}"/>
              </a:ext>
            </a:extLst>
          </p:cNvPr>
          <p:cNvGrpSpPr/>
          <p:nvPr/>
        </p:nvGrpSpPr>
        <p:grpSpPr>
          <a:xfrm>
            <a:off x="6304721" y="3759799"/>
            <a:ext cx="4142629" cy="2186609"/>
            <a:chOff x="6304721" y="3759799"/>
            <a:chExt cx="4142629" cy="2186609"/>
          </a:xfrm>
        </p:grpSpPr>
        <p:sp>
          <p:nvSpPr>
            <p:cNvPr id="16" name="Rectangle: Rounded Corners 15">
              <a:extLst>
                <a:ext uri="{FF2B5EF4-FFF2-40B4-BE49-F238E27FC236}">
                  <a16:creationId xmlns:a16="http://schemas.microsoft.com/office/drawing/2014/main" id="{02709905-AE13-4585-A8BB-F52CF56326D4}"/>
                </a:ext>
              </a:extLst>
            </p:cNvPr>
            <p:cNvSpPr/>
            <p:nvPr/>
          </p:nvSpPr>
          <p:spPr>
            <a:xfrm>
              <a:off x="6304721" y="3759799"/>
              <a:ext cx="4142629" cy="2186609"/>
            </a:xfrm>
            <a:prstGeom prst="roundRect">
              <a:avLst>
                <a:gd name="adj" fmla="val 684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DF1AA2D8-9FE5-4F53-9727-6E3980C6F70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99094" y="3835660"/>
              <a:ext cx="3953883" cy="2034886"/>
            </a:xfrm>
            <a:prstGeom prst="rect">
              <a:avLst/>
            </a:prstGeom>
            <a:ln>
              <a:noFill/>
            </a:ln>
            <a:effectLst/>
            <a:scene3d>
              <a:camera prst="orthographicFront">
                <a:rot lat="0" lon="0" rev="0"/>
              </a:camera>
              <a:lightRig rig="contrasting" dir="t">
                <a:rot lat="0" lon="0" rev="7800000"/>
              </a:lightRig>
            </a:scene3d>
            <a:sp3d>
              <a:bevelT w="139700" h="139700"/>
            </a:sp3d>
          </p:spPr>
        </p:pic>
      </p:grpSp>
      <p:sp>
        <p:nvSpPr>
          <p:cNvPr id="21" name="TextBox 20">
            <a:extLst>
              <a:ext uri="{FF2B5EF4-FFF2-40B4-BE49-F238E27FC236}">
                <a16:creationId xmlns:a16="http://schemas.microsoft.com/office/drawing/2014/main" id="{6720A33A-8912-4AC6-87D8-2732F41199E6}"/>
              </a:ext>
            </a:extLst>
          </p:cNvPr>
          <p:cNvSpPr txBox="1"/>
          <p:nvPr/>
        </p:nvSpPr>
        <p:spPr>
          <a:xfrm>
            <a:off x="6673793" y="896333"/>
            <a:ext cx="3495925" cy="461665"/>
          </a:xfrm>
          <a:prstGeom prst="rect">
            <a:avLst/>
          </a:prstGeom>
          <a:noFill/>
        </p:spPr>
        <p:txBody>
          <a:bodyPr wrap="square" rtlCol="0">
            <a:spAutoFit/>
          </a:bodyPr>
          <a:lstStyle/>
          <a:p>
            <a:pPr algn="ctr"/>
            <a:r>
              <a:rPr lang="en-GB" sz="2400" dirty="0">
                <a:solidFill>
                  <a:schemeClr val="tx2"/>
                </a:solidFill>
                <a:latin typeface="Segoe UI" panose="020B0502040204020203" pitchFamily="34" charset="0"/>
                <a:cs typeface="Segoe UI" panose="020B0502040204020203" pitchFamily="34" charset="0"/>
              </a:rPr>
              <a:t>SP benchmarking model</a:t>
            </a:r>
          </a:p>
        </p:txBody>
      </p:sp>
    </p:spTree>
    <p:extLst>
      <p:ext uri="{BB962C8B-B14F-4D97-AF65-F5344CB8AC3E}">
        <p14:creationId xmlns:p14="http://schemas.microsoft.com/office/powerpoint/2010/main" val="33251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3000"/>
                                        <p:tgtEl>
                                          <p:spTgt spid="15"/>
                                        </p:tgtEl>
                                      </p:cBhvr>
                                    </p:animEffect>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CB54A5-89A9-45C2-845F-1AFA9A75B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3" name="Rectangle 12">
            <a:extLst>
              <a:ext uri="{FF2B5EF4-FFF2-40B4-BE49-F238E27FC236}">
                <a16:creationId xmlns:a16="http://schemas.microsoft.com/office/drawing/2014/main" id="{68DD48EC-5C17-44BA-9B5B-DD624BFD2C22}"/>
              </a:ext>
            </a:extLst>
          </p:cNvPr>
          <p:cNvSpPr/>
          <p:nvPr/>
        </p:nvSpPr>
        <p:spPr>
          <a:xfrm>
            <a:off x="913519" y="379822"/>
            <a:ext cx="4940399" cy="1089529"/>
          </a:xfrm>
          <a:prstGeom prst="rect">
            <a:avLst/>
          </a:prstGeom>
        </p:spPr>
        <p:txBody>
          <a:bodyPr wrap="square">
            <a:spAutoFit/>
          </a:bodyPr>
          <a:lstStyle/>
          <a:p>
            <a:pPr lvl="0">
              <a:lnSpc>
                <a:spcPct val="90000"/>
              </a:lnSpc>
              <a:spcBef>
                <a:spcPts val="1000"/>
              </a:spcBef>
            </a:pPr>
            <a:endParaRPr lang="en-GB" sz="7200" b="1" dirty="0">
              <a:solidFill>
                <a:schemeClr val="bg1">
                  <a:alpha val="88000"/>
                </a:schemeClr>
              </a:solidFill>
              <a:latin typeface="Century Gothic" panose="020B0502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3C48CC5B-7827-4745-8505-6D886DBD6EAB}"/>
              </a:ext>
            </a:extLst>
          </p:cNvPr>
          <p:cNvGrpSpPr/>
          <p:nvPr/>
        </p:nvGrpSpPr>
        <p:grpSpPr>
          <a:xfrm>
            <a:off x="-383089" y="-1029387"/>
            <a:ext cx="12958177" cy="2556357"/>
            <a:chOff x="-306890" y="626301"/>
            <a:chExt cx="12958177" cy="2556357"/>
          </a:xfrm>
        </p:grpSpPr>
        <p:sp>
          <p:nvSpPr>
            <p:cNvPr id="22" name="Freeform: Shape 21">
              <a:extLst>
                <a:ext uri="{FF2B5EF4-FFF2-40B4-BE49-F238E27FC236}">
                  <a16:creationId xmlns:a16="http://schemas.microsoft.com/office/drawing/2014/main" id="{7CB5DB96-ED8E-4653-8932-9C7746AC936E}"/>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BF6F98FE-48E6-4314-B25B-A14D4A0DE5B9}"/>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reeform: Shape 27">
              <a:extLst>
                <a:ext uri="{FF2B5EF4-FFF2-40B4-BE49-F238E27FC236}">
                  <a16:creationId xmlns:a16="http://schemas.microsoft.com/office/drawing/2014/main" id="{F4E4B1BE-CDAE-4264-BB21-405921A94021}"/>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Freeform: Shape 28">
              <a:extLst>
                <a:ext uri="{FF2B5EF4-FFF2-40B4-BE49-F238E27FC236}">
                  <a16:creationId xmlns:a16="http://schemas.microsoft.com/office/drawing/2014/main" id="{DF41051C-16B6-4AB8-8ECA-C1EE4A495FE7}"/>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a:extLst>
              <a:ext uri="{FF2B5EF4-FFF2-40B4-BE49-F238E27FC236}">
                <a16:creationId xmlns:a16="http://schemas.microsoft.com/office/drawing/2014/main" id="{A9100594-02BE-416E-A1B5-7829E5286C57}"/>
              </a:ext>
            </a:extLst>
          </p:cNvPr>
          <p:cNvSpPr/>
          <p:nvPr/>
        </p:nvSpPr>
        <p:spPr>
          <a:xfrm>
            <a:off x="-10156926" y="5018779"/>
            <a:ext cx="22348926" cy="1371600"/>
          </a:xfrm>
          <a:prstGeom prst="rect">
            <a:avLst/>
          </a:prstGeom>
          <a:gradFill>
            <a:gsLst>
              <a:gs pos="0">
                <a:schemeClr val="accent1">
                  <a:alpha val="3100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6EC7D89-E6D8-423C-94A9-9D5CBBE543CE}"/>
              </a:ext>
            </a:extLst>
          </p:cNvPr>
          <p:cNvSpPr/>
          <p:nvPr/>
        </p:nvSpPr>
        <p:spPr>
          <a:xfrm>
            <a:off x="461630" y="5274021"/>
            <a:ext cx="12018207" cy="840230"/>
          </a:xfrm>
          <a:prstGeom prst="rect">
            <a:avLst/>
          </a:prstGeom>
        </p:spPr>
        <p:txBody>
          <a:bodyPr wrap="square">
            <a:spAutoFit/>
          </a:bodyPr>
          <a:lstStyle/>
          <a:p>
            <a:pPr lvl="0">
              <a:lnSpc>
                <a:spcPct val="90000"/>
              </a:lnSpc>
              <a:spcBef>
                <a:spcPts val="1000"/>
              </a:spcBef>
            </a:pPr>
            <a:r>
              <a:rPr lang="en-GB" sz="5400" b="1" dirty="0">
                <a:solidFill>
                  <a:schemeClr val="bg1"/>
                </a:solidFill>
                <a:latin typeface="Century Gothic" panose="020B0502020202020204" pitchFamily="34" charset="0"/>
                <a:cs typeface="Arial" panose="020B0604020202020204" pitchFamily="34" charset="0"/>
              </a:rPr>
              <a:t>The death of ‘death by PowerPoint’</a:t>
            </a:r>
          </a:p>
        </p:txBody>
      </p:sp>
    </p:spTree>
    <p:extLst>
      <p:ext uri="{BB962C8B-B14F-4D97-AF65-F5344CB8AC3E}">
        <p14:creationId xmlns:p14="http://schemas.microsoft.com/office/powerpoint/2010/main" val="52902611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7B4F5E-0A55-41F8-876C-C1A2E043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3" name="Rectangle 12">
            <a:extLst>
              <a:ext uri="{FF2B5EF4-FFF2-40B4-BE49-F238E27FC236}">
                <a16:creationId xmlns:a16="http://schemas.microsoft.com/office/drawing/2014/main" id="{68DD48EC-5C17-44BA-9B5B-DD624BFD2C22}"/>
              </a:ext>
            </a:extLst>
          </p:cNvPr>
          <p:cNvSpPr/>
          <p:nvPr/>
        </p:nvSpPr>
        <p:spPr>
          <a:xfrm>
            <a:off x="913519" y="379822"/>
            <a:ext cx="4940399" cy="1089529"/>
          </a:xfrm>
          <a:prstGeom prst="rect">
            <a:avLst/>
          </a:prstGeom>
        </p:spPr>
        <p:txBody>
          <a:bodyPr wrap="square">
            <a:spAutoFit/>
          </a:bodyPr>
          <a:lstStyle/>
          <a:p>
            <a:pPr lvl="0">
              <a:lnSpc>
                <a:spcPct val="90000"/>
              </a:lnSpc>
              <a:spcBef>
                <a:spcPts val="1000"/>
              </a:spcBef>
            </a:pPr>
            <a:endParaRPr lang="en-GB" sz="7200" b="1" dirty="0">
              <a:solidFill>
                <a:schemeClr val="bg1">
                  <a:alpha val="88000"/>
                </a:schemeClr>
              </a:solidFill>
              <a:latin typeface="Century Gothic" panose="020B0502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804979D-A953-46D1-8034-5AD56E6B9965}"/>
              </a:ext>
            </a:extLst>
          </p:cNvPr>
          <p:cNvSpPr/>
          <p:nvPr/>
        </p:nvSpPr>
        <p:spPr>
          <a:xfrm>
            <a:off x="2552754" y="4626310"/>
            <a:ext cx="9010596" cy="1446550"/>
          </a:xfrm>
          <a:prstGeom prst="rect">
            <a:avLst/>
          </a:prstGeom>
        </p:spPr>
        <p:txBody>
          <a:bodyPr wrap="square">
            <a:spAutoFit/>
          </a:bodyPr>
          <a:lstStyle/>
          <a:p>
            <a:pPr marL="0" lvl="1"/>
            <a:r>
              <a:rPr lang="en-US" sz="4400" dirty="0">
                <a:solidFill>
                  <a:schemeClr val="bg1"/>
                </a:solidFill>
                <a:latin typeface="Ubuntu" panose="020B0504030602030204" pitchFamily="34" charset="0"/>
              </a:rPr>
              <a:t>If you’re not doing these things well, you’re </a:t>
            </a:r>
            <a:r>
              <a:rPr lang="en-US" sz="4400" b="1" dirty="0">
                <a:solidFill>
                  <a:schemeClr val="bg1"/>
                </a:solidFill>
                <a:latin typeface="Ubuntu" panose="020B0504030602030204" pitchFamily="34" charset="0"/>
              </a:rPr>
              <a:t>falling behind</a:t>
            </a:r>
            <a:r>
              <a:rPr lang="en-US" sz="4400" dirty="0">
                <a:solidFill>
                  <a:schemeClr val="bg1"/>
                </a:solidFill>
                <a:latin typeface="Ubuntu" panose="020B0504030602030204" pitchFamily="34" charset="0"/>
              </a:rPr>
              <a:t>.</a:t>
            </a:r>
          </a:p>
        </p:txBody>
      </p:sp>
      <p:sp>
        <p:nvSpPr>
          <p:cNvPr id="30" name="Rectangle 29">
            <a:extLst>
              <a:ext uri="{FF2B5EF4-FFF2-40B4-BE49-F238E27FC236}">
                <a16:creationId xmlns:a16="http://schemas.microsoft.com/office/drawing/2014/main" id="{E9C7CE11-CC06-42FD-B326-2B2302D1D8FE}"/>
              </a:ext>
            </a:extLst>
          </p:cNvPr>
          <p:cNvSpPr/>
          <p:nvPr/>
        </p:nvSpPr>
        <p:spPr>
          <a:xfrm>
            <a:off x="-10176816" y="-8852"/>
            <a:ext cx="12192000" cy="6866852"/>
          </a:xfrm>
          <a:prstGeom prst="rect">
            <a:avLst/>
          </a:prstGeom>
          <a:gradFill>
            <a:gsLst>
              <a:gs pos="0">
                <a:schemeClr val="accent1">
                  <a:alpha val="31000"/>
                </a:schemeClr>
              </a:gs>
              <a:gs pos="100000">
                <a:schemeClr val="accent2"/>
              </a:gs>
            </a:gsLst>
            <a:lin ang="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3C48CC5B-7827-4745-8505-6D886DBD6EAB}"/>
              </a:ext>
            </a:extLst>
          </p:cNvPr>
          <p:cNvGrpSpPr/>
          <p:nvPr/>
        </p:nvGrpSpPr>
        <p:grpSpPr>
          <a:xfrm>
            <a:off x="-383089" y="-1029387"/>
            <a:ext cx="12958177" cy="2556357"/>
            <a:chOff x="-306890" y="626301"/>
            <a:chExt cx="12958177" cy="2556357"/>
          </a:xfrm>
        </p:grpSpPr>
        <p:sp>
          <p:nvSpPr>
            <p:cNvPr id="22" name="Freeform: Shape 21">
              <a:extLst>
                <a:ext uri="{FF2B5EF4-FFF2-40B4-BE49-F238E27FC236}">
                  <a16:creationId xmlns:a16="http://schemas.microsoft.com/office/drawing/2014/main" id="{7CB5DB96-ED8E-4653-8932-9C7746AC936E}"/>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BF6F98FE-48E6-4314-B25B-A14D4A0DE5B9}"/>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Freeform: Shape 27">
              <a:extLst>
                <a:ext uri="{FF2B5EF4-FFF2-40B4-BE49-F238E27FC236}">
                  <a16:creationId xmlns:a16="http://schemas.microsoft.com/office/drawing/2014/main" id="{F4E4B1BE-CDAE-4264-BB21-405921A94021}"/>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Freeform: Shape 28">
              <a:extLst>
                <a:ext uri="{FF2B5EF4-FFF2-40B4-BE49-F238E27FC236}">
                  <a16:creationId xmlns:a16="http://schemas.microsoft.com/office/drawing/2014/main" id="{DF41051C-16B6-4AB8-8ECA-C1EE4A495FE7}"/>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543717270"/>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C025EE-04A1-4CA8-8D32-D4C45DD3C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grpSp>
        <p:nvGrpSpPr>
          <p:cNvPr id="15" name="Group 14">
            <a:extLst>
              <a:ext uri="{FF2B5EF4-FFF2-40B4-BE49-F238E27FC236}">
                <a16:creationId xmlns:a16="http://schemas.microsoft.com/office/drawing/2014/main" id="{C6B3E986-74F2-42C3-A695-4B8543FDB1D8}"/>
              </a:ext>
            </a:extLst>
          </p:cNvPr>
          <p:cNvGrpSpPr/>
          <p:nvPr/>
        </p:nvGrpSpPr>
        <p:grpSpPr>
          <a:xfrm>
            <a:off x="-406535" y="3667498"/>
            <a:ext cx="12958177" cy="2556357"/>
            <a:chOff x="-306890" y="626301"/>
            <a:chExt cx="12958177" cy="2556357"/>
          </a:xfrm>
        </p:grpSpPr>
        <p:sp>
          <p:nvSpPr>
            <p:cNvPr id="16" name="Freeform: Shape 15">
              <a:extLst>
                <a:ext uri="{FF2B5EF4-FFF2-40B4-BE49-F238E27FC236}">
                  <a16:creationId xmlns:a16="http://schemas.microsoft.com/office/drawing/2014/main" id="{339A278A-B72C-47EF-9DC1-178AF7B66F8C}"/>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reeform: Shape 16">
              <a:extLst>
                <a:ext uri="{FF2B5EF4-FFF2-40B4-BE49-F238E27FC236}">
                  <a16:creationId xmlns:a16="http://schemas.microsoft.com/office/drawing/2014/main" id="{F0D7DB0E-FA74-4440-B940-041AA146FFF0}"/>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7830BFE8-AB68-442F-95DB-FD7808FD5AA2}"/>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reeform: Shape 18">
              <a:extLst>
                <a:ext uri="{FF2B5EF4-FFF2-40B4-BE49-F238E27FC236}">
                  <a16:creationId xmlns:a16="http://schemas.microsoft.com/office/drawing/2014/main" id="{731C2EF0-F873-4076-8897-49236B8D1AAD}"/>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11B8AAEF-CBF8-4AA7-B0C2-02575E0CA777}"/>
              </a:ext>
            </a:extLst>
          </p:cNvPr>
          <p:cNvSpPr/>
          <p:nvPr/>
        </p:nvSpPr>
        <p:spPr>
          <a:xfrm>
            <a:off x="612112" y="4209659"/>
            <a:ext cx="5004916" cy="2658164"/>
          </a:xfrm>
          <a:prstGeom prst="rect">
            <a:avLst/>
          </a:prstGeom>
        </p:spPr>
        <p:txBody>
          <a:bodyPr wrap="square">
            <a:spAutoFit/>
          </a:bodyPr>
          <a:lstStyle/>
          <a:p>
            <a:pPr lvl="0">
              <a:lnSpc>
                <a:spcPct val="90000"/>
              </a:lnSpc>
              <a:spcBef>
                <a:spcPts val="1000"/>
              </a:spcBef>
            </a:pPr>
            <a:r>
              <a:rPr lang="en-GB" sz="4400" dirty="0">
                <a:solidFill>
                  <a:schemeClr val="bg1">
                    <a:alpha val="98000"/>
                  </a:schemeClr>
                </a:solidFill>
                <a:latin typeface="Century Gothic" panose="020B0502020202020204" pitchFamily="34" charset="0"/>
                <a:cs typeface="Arial" panose="020B0604020202020204" pitchFamily="34" charset="0"/>
              </a:rPr>
              <a:t>Discussion topic</a:t>
            </a:r>
          </a:p>
          <a:p>
            <a:pPr lvl="0">
              <a:lnSpc>
                <a:spcPct val="90000"/>
              </a:lnSpc>
              <a:spcBef>
                <a:spcPts val="1000"/>
              </a:spcBef>
            </a:pPr>
            <a:r>
              <a:rPr lang="en-GB" sz="4400" b="1" dirty="0">
                <a:solidFill>
                  <a:schemeClr val="bg1">
                    <a:alpha val="98000"/>
                  </a:schemeClr>
                </a:solidFill>
                <a:latin typeface="Century Gothic" panose="020B0502020202020204" pitchFamily="34" charset="0"/>
                <a:cs typeface="Arial" panose="020B0604020202020204" pitchFamily="34" charset="0"/>
              </a:rPr>
              <a:t>One thing you struggle with, proposal-wise</a:t>
            </a:r>
          </a:p>
        </p:txBody>
      </p:sp>
    </p:spTree>
    <p:extLst>
      <p:ext uri="{BB962C8B-B14F-4D97-AF65-F5344CB8AC3E}">
        <p14:creationId xmlns:p14="http://schemas.microsoft.com/office/powerpoint/2010/main" val="291063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4927BF-5830-4BAE-AD4A-BBF6B10ED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grpSp>
        <p:nvGrpSpPr>
          <p:cNvPr id="28" name="Group 27">
            <a:extLst>
              <a:ext uri="{FF2B5EF4-FFF2-40B4-BE49-F238E27FC236}">
                <a16:creationId xmlns:a16="http://schemas.microsoft.com/office/drawing/2014/main" id="{95A1FE8B-5BE9-4E78-A412-05FA51EF8B24}"/>
              </a:ext>
            </a:extLst>
          </p:cNvPr>
          <p:cNvGrpSpPr/>
          <p:nvPr/>
        </p:nvGrpSpPr>
        <p:grpSpPr>
          <a:xfrm flipH="1">
            <a:off x="502024" y="3930462"/>
            <a:ext cx="15489015" cy="2853567"/>
            <a:chOff x="-306890" y="626301"/>
            <a:chExt cx="12958177" cy="2556357"/>
          </a:xfrm>
        </p:grpSpPr>
        <p:sp>
          <p:nvSpPr>
            <p:cNvPr id="29" name="Freeform: Shape 28">
              <a:extLst>
                <a:ext uri="{FF2B5EF4-FFF2-40B4-BE49-F238E27FC236}">
                  <a16:creationId xmlns:a16="http://schemas.microsoft.com/office/drawing/2014/main" id="{72DF6E15-7ACD-43B7-8FB5-F95FA233934B}"/>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Freeform: Shape 29">
              <a:extLst>
                <a:ext uri="{FF2B5EF4-FFF2-40B4-BE49-F238E27FC236}">
                  <a16:creationId xmlns:a16="http://schemas.microsoft.com/office/drawing/2014/main" id="{9B3BBDC6-3630-4805-8C9C-F1ED7AECC83B}"/>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reeform: Shape 30">
              <a:extLst>
                <a:ext uri="{FF2B5EF4-FFF2-40B4-BE49-F238E27FC236}">
                  <a16:creationId xmlns:a16="http://schemas.microsoft.com/office/drawing/2014/main" id="{368D340C-5C16-4163-A481-C25BEC88C660}"/>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Freeform: Shape 31">
              <a:extLst>
                <a:ext uri="{FF2B5EF4-FFF2-40B4-BE49-F238E27FC236}">
                  <a16:creationId xmlns:a16="http://schemas.microsoft.com/office/drawing/2014/main" id="{E4AED5A4-DA8E-4E51-BCCA-F4EF72334740}"/>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Rectangle 14">
            <a:extLst>
              <a:ext uri="{FF2B5EF4-FFF2-40B4-BE49-F238E27FC236}">
                <a16:creationId xmlns:a16="http://schemas.microsoft.com/office/drawing/2014/main" id="{676E356F-6FDC-4667-A5EA-18BFAC59B20D}"/>
              </a:ext>
            </a:extLst>
          </p:cNvPr>
          <p:cNvSpPr/>
          <p:nvPr/>
        </p:nvSpPr>
        <p:spPr>
          <a:xfrm>
            <a:off x="502025" y="-1265346"/>
            <a:ext cx="6814159" cy="8767506"/>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07F0B10C-D9B0-46AC-B9FC-AD5A990193E0}"/>
              </a:ext>
            </a:extLst>
          </p:cNvPr>
          <p:cNvSpPr/>
          <p:nvPr/>
        </p:nvSpPr>
        <p:spPr>
          <a:xfrm>
            <a:off x="858404" y="2058531"/>
            <a:ext cx="6101400" cy="1384995"/>
          </a:xfrm>
          <a:prstGeom prst="rect">
            <a:avLst/>
          </a:prstGeom>
        </p:spPr>
        <p:txBody>
          <a:bodyPr wrap="square">
            <a:spAutoFit/>
          </a:bodyPr>
          <a:lstStyle/>
          <a:p>
            <a:pPr marL="0" lvl="1" algn="ctr"/>
            <a:r>
              <a:rPr lang="en-US" sz="8400" b="1" dirty="0">
                <a:solidFill>
                  <a:schemeClr val="bg1"/>
                </a:solidFill>
                <a:latin typeface="Ubuntu" panose="020B0504030602030204" pitchFamily="34" charset="0"/>
              </a:rPr>
              <a:t> &gt; 70%</a:t>
            </a:r>
          </a:p>
        </p:txBody>
      </p:sp>
      <p:sp>
        <p:nvSpPr>
          <p:cNvPr id="23" name="Rectangle 22">
            <a:extLst>
              <a:ext uri="{FF2B5EF4-FFF2-40B4-BE49-F238E27FC236}">
                <a16:creationId xmlns:a16="http://schemas.microsoft.com/office/drawing/2014/main" id="{D24AC3D5-18BF-4B65-92D9-073446B56853}"/>
              </a:ext>
            </a:extLst>
          </p:cNvPr>
          <p:cNvSpPr/>
          <p:nvPr/>
        </p:nvSpPr>
        <p:spPr>
          <a:xfrm>
            <a:off x="1769032" y="4449455"/>
            <a:ext cx="4280145" cy="707886"/>
          </a:xfrm>
          <a:prstGeom prst="rect">
            <a:avLst/>
          </a:prstGeom>
        </p:spPr>
        <p:txBody>
          <a:bodyPr wrap="square">
            <a:spAutoFit/>
          </a:bodyPr>
          <a:lstStyle/>
          <a:p>
            <a:pPr algn="ctr"/>
            <a:r>
              <a:rPr lang="en-GB" sz="4000" dirty="0">
                <a:solidFill>
                  <a:schemeClr val="bg1"/>
                </a:solidFill>
                <a:latin typeface="Ubuntu Light" panose="020B0304030602030204" pitchFamily="34" charset="0"/>
              </a:rPr>
              <a:t>Reactive approach</a:t>
            </a:r>
          </a:p>
        </p:txBody>
      </p:sp>
      <p:sp>
        <p:nvSpPr>
          <p:cNvPr id="24" name="Title 1">
            <a:extLst>
              <a:ext uri="{FF2B5EF4-FFF2-40B4-BE49-F238E27FC236}">
                <a16:creationId xmlns:a16="http://schemas.microsoft.com/office/drawing/2014/main" id="{6AEB43D8-0D90-4CC0-99BB-42EC920A6A65}"/>
              </a:ext>
            </a:extLst>
          </p:cNvPr>
          <p:cNvSpPr>
            <a:spLocks noGrp="1"/>
          </p:cNvSpPr>
          <p:nvPr>
            <p:ph type="title"/>
          </p:nvPr>
        </p:nvSpPr>
        <p:spPr>
          <a:xfrm>
            <a:off x="1067784" y="576538"/>
            <a:ext cx="5682640" cy="1325563"/>
          </a:xfrm>
          <a:ln>
            <a:solidFill>
              <a:schemeClr val="bg1"/>
            </a:solidFill>
          </a:ln>
        </p:spPr>
        <p:txBody>
          <a:bodyPr/>
          <a:lstStyle/>
          <a:p>
            <a:pPr algn="ctr"/>
            <a:r>
              <a:rPr lang="en-GB" b="1" dirty="0">
                <a:solidFill>
                  <a:schemeClr val="bg1"/>
                </a:solidFill>
                <a:latin typeface="Eras Light ITC" panose="020B0402030504020804" pitchFamily="34" charset="0"/>
              </a:rPr>
              <a:t>Areas of weakness</a:t>
            </a:r>
          </a:p>
        </p:txBody>
      </p:sp>
      <p:cxnSp>
        <p:nvCxnSpPr>
          <p:cNvPr id="25" name="Straight Connector 24">
            <a:extLst>
              <a:ext uri="{FF2B5EF4-FFF2-40B4-BE49-F238E27FC236}">
                <a16:creationId xmlns:a16="http://schemas.microsoft.com/office/drawing/2014/main" id="{ABDE9F38-2D03-4325-8B87-22DDA3DAA7EC}"/>
              </a:ext>
            </a:extLst>
          </p:cNvPr>
          <p:cNvCxnSpPr/>
          <p:nvPr/>
        </p:nvCxnSpPr>
        <p:spPr>
          <a:xfrm>
            <a:off x="2862968" y="4139433"/>
            <a:ext cx="20922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3B91DB5-6458-4A80-93F6-3D0A74936B8B}"/>
              </a:ext>
            </a:extLst>
          </p:cNvPr>
          <p:cNvSpPr/>
          <p:nvPr/>
        </p:nvSpPr>
        <p:spPr>
          <a:xfrm>
            <a:off x="1769032" y="5368296"/>
            <a:ext cx="4280145" cy="707886"/>
          </a:xfrm>
          <a:prstGeom prst="rect">
            <a:avLst/>
          </a:prstGeom>
        </p:spPr>
        <p:txBody>
          <a:bodyPr wrap="square">
            <a:spAutoFit/>
          </a:bodyPr>
          <a:lstStyle/>
          <a:p>
            <a:pPr algn="ctr"/>
            <a:r>
              <a:rPr lang="en-GB" sz="4000" dirty="0">
                <a:solidFill>
                  <a:schemeClr val="bg1"/>
                </a:solidFill>
                <a:latin typeface="Ubuntu Light" panose="020B0304030602030204" pitchFamily="34" charset="0"/>
              </a:rPr>
              <a:t>Inward focus</a:t>
            </a:r>
          </a:p>
        </p:txBody>
      </p:sp>
    </p:spTree>
    <p:extLst>
      <p:ext uri="{BB962C8B-B14F-4D97-AF65-F5344CB8AC3E}">
        <p14:creationId xmlns:p14="http://schemas.microsoft.com/office/powerpoint/2010/main" val="28406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0B0C8-F4B6-4EC5-97B1-C73AF12D5B4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Rectangle 3">
            <a:extLst>
              <a:ext uri="{FF2B5EF4-FFF2-40B4-BE49-F238E27FC236}">
                <a16:creationId xmlns:a16="http://schemas.microsoft.com/office/drawing/2014/main" id="{E147A9CE-AAEA-4098-AA7C-19075837504E}"/>
              </a:ext>
            </a:extLst>
          </p:cNvPr>
          <p:cNvSpPr/>
          <p:nvPr/>
        </p:nvSpPr>
        <p:spPr>
          <a:xfrm>
            <a:off x="1" y="-1281972"/>
            <a:ext cx="5334000" cy="8767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3297E5EC-BC45-4F9B-B3AC-C4EEE9FEC031}"/>
              </a:ext>
            </a:extLst>
          </p:cNvPr>
          <p:cNvSpPr/>
          <p:nvPr/>
        </p:nvSpPr>
        <p:spPr>
          <a:xfrm>
            <a:off x="647463" y="1166842"/>
            <a:ext cx="4497550" cy="3785652"/>
          </a:xfrm>
          <a:prstGeom prst="rect">
            <a:avLst/>
          </a:prstGeom>
        </p:spPr>
        <p:txBody>
          <a:bodyPr wrap="square">
            <a:spAutoFit/>
          </a:bodyPr>
          <a:lstStyle/>
          <a:p>
            <a:r>
              <a:rPr lang="en-GB" sz="4000" b="1" dirty="0">
                <a:solidFill>
                  <a:schemeClr val="bg1"/>
                </a:solidFill>
                <a:latin typeface="Bradley Hand ITC" panose="03070402050302030203" pitchFamily="66" charset="0"/>
              </a:rPr>
              <a:t>“The definition of insanity is doing something over and over again and expecting a different result.”</a:t>
            </a:r>
            <a:endParaRPr lang="en-GB" sz="4000" b="1" dirty="0">
              <a:solidFill>
                <a:schemeClr val="bg1"/>
              </a:solidFill>
              <a:latin typeface="Ubuntu Light" panose="020B0304030602030204" pitchFamily="34" charset="0"/>
            </a:endParaRPr>
          </a:p>
        </p:txBody>
      </p:sp>
      <p:sp>
        <p:nvSpPr>
          <p:cNvPr id="13" name="Rectangle 12">
            <a:extLst>
              <a:ext uri="{FF2B5EF4-FFF2-40B4-BE49-F238E27FC236}">
                <a16:creationId xmlns:a16="http://schemas.microsoft.com/office/drawing/2014/main" id="{3AB31D92-9115-47A5-8139-184613E39AAD}"/>
              </a:ext>
            </a:extLst>
          </p:cNvPr>
          <p:cNvSpPr/>
          <p:nvPr/>
        </p:nvSpPr>
        <p:spPr>
          <a:xfrm>
            <a:off x="10691157" y="6543589"/>
            <a:ext cx="1438214" cy="215444"/>
          </a:xfrm>
          <a:prstGeom prst="rect">
            <a:avLst/>
          </a:prstGeom>
        </p:spPr>
        <p:txBody>
          <a:bodyPr wrap="none">
            <a:spAutoFit/>
          </a:bodyPr>
          <a:lstStyle/>
          <a:p>
            <a:r>
              <a:rPr lang="en-GB" sz="800" dirty="0">
                <a:solidFill>
                  <a:schemeClr val="bg1"/>
                </a:solidFill>
                <a:latin typeface="Ubuntu Light" panose="020B0304030602030204" pitchFamily="34" charset="0"/>
              </a:rPr>
              <a:t>Image: knowyoumeme.com</a:t>
            </a:r>
            <a:endParaRPr lang="en-GB" sz="800" dirty="0"/>
          </a:p>
        </p:txBody>
      </p:sp>
    </p:spTree>
    <p:extLst>
      <p:ext uri="{BB962C8B-B14F-4D97-AF65-F5344CB8AC3E}">
        <p14:creationId xmlns:p14="http://schemas.microsoft.com/office/powerpoint/2010/main" val="116539615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C49933-ED38-4EC9-951B-C4F83979D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2" y="-3268"/>
            <a:ext cx="12377259" cy="6962208"/>
          </a:xfrm>
          <a:prstGeom prst="rect">
            <a:avLst/>
          </a:prstGeom>
        </p:spPr>
      </p:pic>
      <p:sp>
        <p:nvSpPr>
          <p:cNvPr id="8" name="Rectangle 7">
            <a:extLst>
              <a:ext uri="{FF2B5EF4-FFF2-40B4-BE49-F238E27FC236}">
                <a16:creationId xmlns:a16="http://schemas.microsoft.com/office/drawing/2014/main" id="{18F45DBC-37FC-41D5-BCA7-9339440E7B97}"/>
              </a:ext>
            </a:extLst>
          </p:cNvPr>
          <p:cNvSpPr/>
          <p:nvPr/>
        </p:nvSpPr>
        <p:spPr>
          <a:xfrm>
            <a:off x="4991101" y="1476238"/>
            <a:ext cx="6210300" cy="1823576"/>
          </a:xfrm>
          <a:prstGeom prst="rect">
            <a:avLst/>
          </a:prstGeom>
        </p:spPr>
        <p:txBody>
          <a:bodyPr wrap="square">
            <a:spAutoFit/>
          </a:bodyPr>
          <a:lstStyle/>
          <a:p>
            <a:pPr lvl="0">
              <a:lnSpc>
                <a:spcPct val="90000"/>
              </a:lnSpc>
              <a:spcBef>
                <a:spcPts val="1000"/>
              </a:spcBef>
            </a:pPr>
            <a:r>
              <a:rPr lang="en-GB" sz="12500" b="1" dirty="0">
                <a:solidFill>
                  <a:schemeClr val="bg1">
                    <a:alpha val="66000"/>
                  </a:schemeClr>
                </a:solidFill>
                <a:latin typeface="Century Gothic" panose="020B0502020202020204" pitchFamily="34" charset="0"/>
                <a:cs typeface="Arial" panose="020B0604020202020204" pitchFamily="34" charset="0"/>
              </a:rPr>
              <a:t>Impact</a:t>
            </a:r>
          </a:p>
        </p:txBody>
      </p:sp>
      <p:grpSp>
        <p:nvGrpSpPr>
          <p:cNvPr id="9" name="Group 8">
            <a:extLst>
              <a:ext uri="{FF2B5EF4-FFF2-40B4-BE49-F238E27FC236}">
                <a16:creationId xmlns:a16="http://schemas.microsoft.com/office/drawing/2014/main" id="{DDB865AC-DF7A-4F9F-BB6A-06001FB98F5E}"/>
              </a:ext>
            </a:extLst>
          </p:cNvPr>
          <p:cNvGrpSpPr/>
          <p:nvPr/>
        </p:nvGrpSpPr>
        <p:grpSpPr>
          <a:xfrm>
            <a:off x="-383089" y="-1029387"/>
            <a:ext cx="12958177" cy="2556357"/>
            <a:chOff x="-306890" y="626301"/>
            <a:chExt cx="12958177" cy="2556357"/>
          </a:xfrm>
        </p:grpSpPr>
        <p:sp>
          <p:nvSpPr>
            <p:cNvPr id="10" name="Freeform: Shape 9">
              <a:extLst>
                <a:ext uri="{FF2B5EF4-FFF2-40B4-BE49-F238E27FC236}">
                  <a16:creationId xmlns:a16="http://schemas.microsoft.com/office/drawing/2014/main" id="{B21E7D98-D594-4E31-8A13-3D6B1018B448}"/>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Shape 10">
              <a:extLst>
                <a:ext uri="{FF2B5EF4-FFF2-40B4-BE49-F238E27FC236}">
                  <a16:creationId xmlns:a16="http://schemas.microsoft.com/office/drawing/2014/main" id="{82E44B24-E414-41D8-BE4B-B8471A572AED}"/>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Shape 11">
              <a:extLst>
                <a:ext uri="{FF2B5EF4-FFF2-40B4-BE49-F238E27FC236}">
                  <a16:creationId xmlns:a16="http://schemas.microsoft.com/office/drawing/2014/main" id="{8C391894-3037-4E15-A447-99D701A427E2}"/>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reeform: Shape 12">
              <a:extLst>
                <a:ext uri="{FF2B5EF4-FFF2-40B4-BE49-F238E27FC236}">
                  <a16:creationId xmlns:a16="http://schemas.microsoft.com/office/drawing/2014/main" id="{D26E69E7-66E1-43F4-A8D4-CDC8C2B31B3D}"/>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DE44C61C-6CA1-4A14-95A7-3779D9ECCD8A}"/>
              </a:ext>
            </a:extLst>
          </p:cNvPr>
          <p:cNvSpPr/>
          <p:nvPr/>
        </p:nvSpPr>
        <p:spPr>
          <a:xfrm>
            <a:off x="4991100" y="2852638"/>
            <a:ext cx="6096000" cy="1823576"/>
          </a:xfrm>
          <a:prstGeom prst="rect">
            <a:avLst/>
          </a:prstGeom>
        </p:spPr>
        <p:txBody>
          <a:bodyPr>
            <a:spAutoFit/>
          </a:bodyPr>
          <a:lstStyle/>
          <a:p>
            <a:pPr lvl="0">
              <a:lnSpc>
                <a:spcPct val="90000"/>
              </a:lnSpc>
              <a:spcBef>
                <a:spcPts val="1000"/>
              </a:spcBef>
            </a:pPr>
            <a:r>
              <a:rPr lang="en-GB" sz="12500" b="1" dirty="0">
                <a:solidFill>
                  <a:prstClr val="white">
                    <a:alpha val="66000"/>
                  </a:prstClr>
                </a:solidFill>
                <a:latin typeface="Century Gothic" panose="020B0502020202020204" pitchFamily="34" charset="0"/>
                <a:cs typeface="Arial" panose="020B0604020202020204" pitchFamily="34" charset="0"/>
              </a:rPr>
              <a:t>on win</a:t>
            </a:r>
          </a:p>
        </p:txBody>
      </p:sp>
      <p:sp>
        <p:nvSpPr>
          <p:cNvPr id="7" name="Rectangle 6">
            <a:extLst>
              <a:ext uri="{FF2B5EF4-FFF2-40B4-BE49-F238E27FC236}">
                <a16:creationId xmlns:a16="http://schemas.microsoft.com/office/drawing/2014/main" id="{AF316713-14A2-423C-92F4-4677A2780FEA}"/>
              </a:ext>
            </a:extLst>
          </p:cNvPr>
          <p:cNvSpPr/>
          <p:nvPr/>
        </p:nvSpPr>
        <p:spPr>
          <a:xfrm>
            <a:off x="4991100" y="4229038"/>
            <a:ext cx="3262432" cy="2015936"/>
          </a:xfrm>
          <a:prstGeom prst="rect">
            <a:avLst/>
          </a:prstGeom>
        </p:spPr>
        <p:txBody>
          <a:bodyPr wrap="none">
            <a:spAutoFit/>
          </a:bodyPr>
          <a:lstStyle/>
          <a:p>
            <a:r>
              <a:rPr lang="en-GB" sz="12500" b="1" dirty="0">
                <a:solidFill>
                  <a:prstClr val="white">
                    <a:alpha val="66000"/>
                  </a:prstClr>
                </a:solidFill>
                <a:latin typeface="Century Gothic" panose="020B0502020202020204" pitchFamily="34" charset="0"/>
                <a:cs typeface="Arial" panose="020B0604020202020204" pitchFamily="34" charset="0"/>
              </a:rPr>
              <a:t>rate</a:t>
            </a:r>
            <a:endParaRPr lang="en-GB" dirty="0"/>
          </a:p>
        </p:txBody>
      </p:sp>
    </p:spTree>
    <p:extLst>
      <p:ext uri="{BB962C8B-B14F-4D97-AF65-F5344CB8AC3E}">
        <p14:creationId xmlns:p14="http://schemas.microsoft.com/office/powerpoint/2010/main" val="192593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CD4B79-896C-4295-8B1E-FE365EA05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9"/>
            <a:ext cx="12270288" cy="6902037"/>
          </a:xfrm>
          <a:prstGeom prst="rect">
            <a:avLst/>
          </a:prstGeom>
        </p:spPr>
      </p:pic>
      <p:grpSp>
        <p:nvGrpSpPr>
          <p:cNvPr id="5" name="Group 4">
            <a:extLst>
              <a:ext uri="{FF2B5EF4-FFF2-40B4-BE49-F238E27FC236}">
                <a16:creationId xmlns:a16="http://schemas.microsoft.com/office/drawing/2014/main" id="{BA11C6B4-91FF-4643-816F-A2B3607F0252}"/>
              </a:ext>
            </a:extLst>
          </p:cNvPr>
          <p:cNvGrpSpPr/>
          <p:nvPr/>
        </p:nvGrpSpPr>
        <p:grpSpPr>
          <a:xfrm>
            <a:off x="-383089" y="181177"/>
            <a:ext cx="12958177" cy="2556357"/>
            <a:chOff x="-306890" y="626301"/>
            <a:chExt cx="12958177" cy="2556357"/>
          </a:xfrm>
        </p:grpSpPr>
        <p:sp>
          <p:nvSpPr>
            <p:cNvPr id="6" name="Freeform: Shape 5">
              <a:extLst>
                <a:ext uri="{FF2B5EF4-FFF2-40B4-BE49-F238E27FC236}">
                  <a16:creationId xmlns:a16="http://schemas.microsoft.com/office/drawing/2014/main" id="{2D2B1EE5-BBFB-4C29-B2AF-BFB5C2258224}"/>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Shape 6">
              <a:extLst>
                <a:ext uri="{FF2B5EF4-FFF2-40B4-BE49-F238E27FC236}">
                  <a16:creationId xmlns:a16="http://schemas.microsoft.com/office/drawing/2014/main" id="{7A15D704-A245-4A3E-B500-48DAC056AC90}"/>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C4004ACC-BA0F-4F0D-B186-2CAF5251882C}"/>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a:extLst>
                <a:ext uri="{FF2B5EF4-FFF2-40B4-BE49-F238E27FC236}">
                  <a16:creationId xmlns:a16="http://schemas.microsoft.com/office/drawing/2014/main" id="{23F6710E-DB50-4142-84B1-75FEC39A3D28}"/>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Rectangle 9">
            <a:extLst>
              <a:ext uri="{FF2B5EF4-FFF2-40B4-BE49-F238E27FC236}">
                <a16:creationId xmlns:a16="http://schemas.microsoft.com/office/drawing/2014/main" id="{2D1B3923-0AF4-40A4-B2F8-B4DE880D3414}"/>
              </a:ext>
            </a:extLst>
          </p:cNvPr>
          <p:cNvSpPr/>
          <p:nvPr/>
        </p:nvSpPr>
        <p:spPr>
          <a:xfrm>
            <a:off x="5708213" y="3737150"/>
            <a:ext cx="4210644" cy="646331"/>
          </a:xfrm>
          <a:prstGeom prst="rect">
            <a:avLst/>
          </a:prstGeom>
        </p:spPr>
        <p:txBody>
          <a:bodyPr wrap="square">
            <a:spAutoFit/>
          </a:bodyPr>
          <a:lstStyle/>
          <a:p>
            <a:pPr marL="0" lvl="1" algn="ctr"/>
            <a:endParaRPr lang="en-US" sz="3600" dirty="0">
              <a:solidFill>
                <a:schemeClr val="bg1"/>
              </a:solidFill>
              <a:latin typeface="Ubuntu" panose="020B0504030602030204" pitchFamily="34" charset="0"/>
            </a:endParaRPr>
          </a:p>
        </p:txBody>
      </p:sp>
      <p:sp>
        <p:nvSpPr>
          <p:cNvPr id="14" name="Rectangle 13">
            <a:extLst>
              <a:ext uri="{FF2B5EF4-FFF2-40B4-BE49-F238E27FC236}">
                <a16:creationId xmlns:a16="http://schemas.microsoft.com/office/drawing/2014/main" id="{6F759F82-E9F8-41DA-9B3C-979CB2299DD5}"/>
              </a:ext>
            </a:extLst>
          </p:cNvPr>
          <p:cNvSpPr/>
          <p:nvPr/>
        </p:nvSpPr>
        <p:spPr>
          <a:xfrm>
            <a:off x="426185" y="4391662"/>
            <a:ext cx="5282028" cy="2145903"/>
          </a:xfrm>
          <a:prstGeom prst="rect">
            <a:avLst/>
          </a:prstGeom>
        </p:spPr>
        <p:txBody>
          <a:bodyPr wrap="square">
            <a:spAutoFit/>
          </a:bodyPr>
          <a:lstStyle/>
          <a:p>
            <a:pPr marL="0" lvl="1"/>
            <a:r>
              <a:rPr lang="en-US" sz="4400" dirty="0">
                <a:solidFill>
                  <a:schemeClr val="bg1"/>
                </a:solidFill>
                <a:latin typeface="Ubuntu" panose="020B0504030602030204" pitchFamily="34" charset="0"/>
              </a:rPr>
              <a:t>People buy from people they know, like and trust.</a:t>
            </a:r>
          </a:p>
        </p:txBody>
      </p:sp>
    </p:spTree>
    <p:extLst>
      <p:ext uri="{BB962C8B-B14F-4D97-AF65-F5344CB8AC3E}">
        <p14:creationId xmlns:p14="http://schemas.microsoft.com/office/powerpoint/2010/main" val="235928401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7F84E41-41A7-464A-B445-723567B64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30"/>
            <a:ext cx="12270288" cy="6902037"/>
          </a:xfrm>
          <a:prstGeom prst="rect">
            <a:avLst/>
          </a:prstGeom>
        </p:spPr>
      </p:pic>
      <p:grpSp>
        <p:nvGrpSpPr>
          <p:cNvPr id="10" name="Group 9">
            <a:extLst>
              <a:ext uri="{FF2B5EF4-FFF2-40B4-BE49-F238E27FC236}">
                <a16:creationId xmlns:a16="http://schemas.microsoft.com/office/drawing/2014/main" id="{B699599F-F1D6-4DFE-B6C0-FAD0D4F5F645}"/>
              </a:ext>
            </a:extLst>
          </p:cNvPr>
          <p:cNvGrpSpPr/>
          <p:nvPr/>
        </p:nvGrpSpPr>
        <p:grpSpPr>
          <a:xfrm>
            <a:off x="-383089" y="181177"/>
            <a:ext cx="12958177" cy="2556357"/>
            <a:chOff x="-306890" y="626301"/>
            <a:chExt cx="12958177" cy="2556357"/>
          </a:xfrm>
        </p:grpSpPr>
        <p:sp>
          <p:nvSpPr>
            <p:cNvPr id="11" name="Freeform: Shape 10">
              <a:extLst>
                <a:ext uri="{FF2B5EF4-FFF2-40B4-BE49-F238E27FC236}">
                  <a16:creationId xmlns:a16="http://schemas.microsoft.com/office/drawing/2014/main" id="{3F29A68E-1994-4851-A621-43EFFFCAF140}"/>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Shape 11">
              <a:extLst>
                <a:ext uri="{FF2B5EF4-FFF2-40B4-BE49-F238E27FC236}">
                  <a16:creationId xmlns:a16="http://schemas.microsoft.com/office/drawing/2014/main" id="{C502E1B6-E055-4CFD-BF69-6FA108305653}"/>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reeform: Shape 12">
              <a:extLst>
                <a:ext uri="{FF2B5EF4-FFF2-40B4-BE49-F238E27FC236}">
                  <a16:creationId xmlns:a16="http://schemas.microsoft.com/office/drawing/2014/main" id="{01A5D7EF-824D-4D28-AAAE-BD2F129731BD}"/>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Shape 13">
              <a:extLst>
                <a:ext uri="{FF2B5EF4-FFF2-40B4-BE49-F238E27FC236}">
                  <a16:creationId xmlns:a16="http://schemas.microsoft.com/office/drawing/2014/main" id="{C127C80E-D7FB-47CD-BAA8-B5B69736EE26}"/>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a:extLst>
              <a:ext uri="{FF2B5EF4-FFF2-40B4-BE49-F238E27FC236}">
                <a16:creationId xmlns:a16="http://schemas.microsoft.com/office/drawing/2014/main" id="{55F40419-E2E6-4423-91CD-9E4E0706A78C}"/>
              </a:ext>
            </a:extLst>
          </p:cNvPr>
          <p:cNvSpPr/>
          <p:nvPr/>
        </p:nvSpPr>
        <p:spPr>
          <a:xfrm>
            <a:off x="5708213" y="3737150"/>
            <a:ext cx="4210644" cy="646331"/>
          </a:xfrm>
          <a:prstGeom prst="rect">
            <a:avLst/>
          </a:prstGeom>
        </p:spPr>
        <p:txBody>
          <a:bodyPr wrap="square">
            <a:spAutoFit/>
          </a:bodyPr>
          <a:lstStyle/>
          <a:p>
            <a:pPr marL="0" lvl="1" algn="ctr"/>
            <a:endParaRPr lang="en-US" sz="3600" dirty="0">
              <a:solidFill>
                <a:schemeClr val="bg1"/>
              </a:solidFill>
              <a:latin typeface="Ubuntu" panose="020B0504030602030204" pitchFamily="34" charset="0"/>
            </a:endParaRPr>
          </a:p>
        </p:txBody>
      </p:sp>
      <p:sp>
        <p:nvSpPr>
          <p:cNvPr id="9" name="Rectangle 8">
            <a:extLst>
              <a:ext uri="{FF2B5EF4-FFF2-40B4-BE49-F238E27FC236}">
                <a16:creationId xmlns:a16="http://schemas.microsoft.com/office/drawing/2014/main" id="{C8D92861-447A-4150-B154-1C7B36082075}"/>
              </a:ext>
            </a:extLst>
          </p:cNvPr>
          <p:cNvSpPr/>
          <p:nvPr/>
        </p:nvSpPr>
        <p:spPr>
          <a:xfrm>
            <a:off x="426185" y="4413908"/>
            <a:ext cx="4926400" cy="2123658"/>
          </a:xfrm>
          <a:prstGeom prst="rect">
            <a:avLst/>
          </a:prstGeom>
        </p:spPr>
        <p:txBody>
          <a:bodyPr wrap="square">
            <a:spAutoFit/>
          </a:bodyPr>
          <a:lstStyle/>
          <a:p>
            <a:pPr marL="0" lvl="1"/>
            <a:r>
              <a:rPr lang="en-US" sz="4400" dirty="0">
                <a:solidFill>
                  <a:schemeClr val="bg1"/>
                </a:solidFill>
                <a:latin typeface="Ubuntu" panose="020B0504030602030204" pitchFamily="34" charset="0"/>
              </a:rPr>
              <a:t>Proposal staff can’t be measured on win rate alone</a:t>
            </a:r>
          </a:p>
        </p:txBody>
      </p:sp>
    </p:spTree>
    <p:extLst>
      <p:ext uri="{BB962C8B-B14F-4D97-AF65-F5344CB8AC3E}">
        <p14:creationId xmlns:p14="http://schemas.microsoft.com/office/powerpoint/2010/main" val="91719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B7EA3A-133F-4274-ADD4-F37A4C06F2F4}"/>
              </a:ext>
            </a:extLst>
          </p:cNvPr>
          <p:cNvSpPr/>
          <p:nvPr/>
        </p:nvSpPr>
        <p:spPr>
          <a:xfrm>
            <a:off x="6882697" y="324771"/>
            <a:ext cx="1641796" cy="3170099"/>
          </a:xfrm>
          <a:prstGeom prst="rect">
            <a:avLst/>
          </a:prstGeom>
        </p:spPr>
        <p:txBody>
          <a:bodyPr wrap="none">
            <a:spAutoFit/>
          </a:bodyPr>
          <a:lstStyle/>
          <a:p>
            <a:r>
              <a:rPr lang="en-GB" sz="20000" b="1" dirty="0">
                <a:solidFill>
                  <a:schemeClr val="bg2">
                    <a:lumMod val="90000"/>
                  </a:schemeClr>
                </a:solidFill>
                <a:latin typeface="Ubuntu" panose="020B0504030602030204" pitchFamily="34" charset="0"/>
              </a:rPr>
              <a:t>1</a:t>
            </a:r>
          </a:p>
        </p:txBody>
      </p:sp>
      <p:sp>
        <p:nvSpPr>
          <p:cNvPr id="5" name="Rectangle 4">
            <a:extLst>
              <a:ext uri="{FF2B5EF4-FFF2-40B4-BE49-F238E27FC236}">
                <a16:creationId xmlns:a16="http://schemas.microsoft.com/office/drawing/2014/main" id="{AF5BA477-1609-4433-8C73-A57FA6CFFB77}"/>
              </a:ext>
            </a:extLst>
          </p:cNvPr>
          <p:cNvSpPr/>
          <p:nvPr/>
        </p:nvSpPr>
        <p:spPr>
          <a:xfrm>
            <a:off x="5231934" y="1759135"/>
            <a:ext cx="1134377" cy="1134377"/>
          </a:xfrm>
          <a:prstGeom prst="rect">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335AB32C-F22E-4507-AD8B-38D82B5CDC40}"/>
              </a:ext>
            </a:extLst>
          </p:cNvPr>
          <p:cNvSpPr/>
          <p:nvPr/>
        </p:nvSpPr>
        <p:spPr>
          <a:xfrm>
            <a:off x="5231934" y="4390795"/>
            <a:ext cx="1134377" cy="1134377"/>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rtlCol="0" anchor="ctr"/>
          <a:lstStyle/>
          <a:p>
            <a:pPr algn="ctr"/>
            <a:r>
              <a:rPr lang="en-GB" sz="9000" dirty="0">
                <a:solidFill>
                  <a:schemeClr val="accent1"/>
                </a:solidFill>
                <a:latin typeface="Ubuntu" panose="020B0504030602030204" pitchFamily="34" charset="0"/>
              </a:rPr>
              <a:t>+</a:t>
            </a:r>
          </a:p>
        </p:txBody>
      </p:sp>
      <p:sp>
        <p:nvSpPr>
          <p:cNvPr id="17" name="Rectangle 16">
            <a:extLst>
              <a:ext uri="{FF2B5EF4-FFF2-40B4-BE49-F238E27FC236}">
                <a16:creationId xmlns:a16="http://schemas.microsoft.com/office/drawing/2014/main" id="{F8728650-7C9E-445C-B1A3-630A6EE26DD3}"/>
              </a:ext>
            </a:extLst>
          </p:cNvPr>
          <p:cNvSpPr/>
          <p:nvPr/>
        </p:nvSpPr>
        <p:spPr>
          <a:xfrm>
            <a:off x="248421" y="421333"/>
            <a:ext cx="4987644" cy="1823576"/>
          </a:xfrm>
          <a:prstGeom prst="rect">
            <a:avLst/>
          </a:prstGeom>
        </p:spPr>
        <p:txBody>
          <a:bodyPr wrap="square">
            <a:spAutoFit/>
          </a:bodyPr>
          <a:lstStyle/>
          <a:p>
            <a:pPr lvl="0">
              <a:lnSpc>
                <a:spcPct val="90000"/>
              </a:lnSpc>
              <a:spcBef>
                <a:spcPts val="1000"/>
              </a:spcBef>
            </a:pPr>
            <a:r>
              <a:rPr lang="en-GB" sz="12500" b="1" dirty="0">
                <a:solidFill>
                  <a:schemeClr val="accent2">
                    <a:alpha val="36000"/>
                  </a:schemeClr>
                </a:solidFill>
                <a:latin typeface="Century Gothic" panose="020B0502020202020204" pitchFamily="34" charset="0"/>
                <a:cs typeface="Arial" panose="020B0604020202020204" pitchFamily="34" charset="0"/>
              </a:rPr>
              <a:t>Win</a:t>
            </a:r>
          </a:p>
        </p:txBody>
      </p:sp>
      <p:sp>
        <p:nvSpPr>
          <p:cNvPr id="8" name="Rectangle 7">
            <a:extLst>
              <a:ext uri="{FF2B5EF4-FFF2-40B4-BE49-F238E27FC236}">
                <a16:creationId xmlns:a16="http://schemas.microsoft.com/office/drawing/2014/main" id="{67D18BD6-DEB3-4ACF-B13D-6DDDD4739C16}"/>
              </a:ext>
            </a:extLst>
          </p:cNvPr>
          <p:cNvSpPr/>
          <p:nvPr/>
        </p:nvSpPr>
        <p:spPr>
          <a:xfrm>
            <a:off x="279034" y="1370192"/>
            <a:ext cx="4480714" cy="2015936"/>
          </a:xfrm>
          <a:prstGeom prst="rect">
            <a:avLst/>
          </a:prstGeom>
        </p:spPr>
        <p:txBody>
          <a:bodyPr wrap="none">
            <a:spAutoFit/>
          </a:bodyPr>
          <a:lstStyle/>
          <a:p>
            <a:r>
              <a:rPr lang="en-GB" sz="12500" b="1" dirty="0">
                <a:solidFill>
                  <a:srgbClr val="7BC144">
                    <a:alpha val="36000"/>
                  </a:srgbClr>
                </a:solidFill>
                <a:latin typeface="Century Gothic" panose="020B0502020202020204" pitchFamily="34" charset="0"/>
                <a:cs typeface="Arial" panose="020B0604020202020204" pitchFamily="34" charset="0"/>
              </a:rPr>
              <a:t>score</a:t>
            </a:r>
            <a:endParaRPr lang="en-GB" dirty="0"/>
          </a:p>
        </p:txBody>
      </p:sp>
      <p:sp>
        <p:nvSpPr>
          <p:cNvPr id="22" name="Rectangle 21">
            <a:extLst>
              <a:ext uri="{FF2B5EF4-FFF2-40B4-BE49-F238E27FC236}">
                <a16:creationId xmlns:a16="http://schemas.microsoft.com/office/drawing/2014/main" id="{17EB4403-1939-4EA5-BFE6-C1E910AE446D}"/>
              </a:ext>
            </a:extLst>
          </p:cNvPr>
          <p:cNvSpPr/>
          <p:nvPr/>
        </p:nvSpPr>
        <p:spPr>
          <a:xfrm>
            <a:off x="8274240" y="2185784"/>
            <a:ext cx="4987644" cy="923330"/>
          </a:xfrm>
          <a:prstGeom prst="rect">
            <a:avLst/>
          </a:prstGeom>
        </p:spPr>
        <p:txBody>
          <a:bodyPr wrap="square">
            <a:spAutoFit/>
          </a:bodyPr>
          <a:lstStyle/>
          <a:p>
            <a:pPr lvl="0">
              <a:lnSpc>
                <a:spcPct val="90000"/>
              </a:lnSpc>
              <a:spcBef>
                <a:spcPts val="1000"/>
              </a:spcBef>
            </a:pPr>
            <a:r>
              <a:rPr lang="en-GB" sz="6000" b="1" dirty="0">
                <a:solidFill>
                  <a:schemeClr val="accent2"/>
                </a:solidFill>
                <a:latin typeface="Century Gothic" panose="020B0502020202020204" pitchFamily="34" charset="0"/>
                <a:cs typeface="Arial" panose="020B0604020202020204" pitchFamily="34" charset="0"/>
              </a:rPr>
              <a:t>Win more</a:t>
            </a:r>
          </a:p>
        </p:txBody>
      </p:sp>
      <p:grpSp>
        <p:nvGrpSpPr>
          <p:cNvPr id="27" name="Group 26">
            <a:extLst>
              <a:ext uri="{FF2B5EF4-FFF2-40B4-BE49-F238E27FC236}">
                <a16:creationId xmlns:a16="http://schemas.microsoft.com/office/drawing/2014/main" id="{61E352B9-8837-4D42-885B-994190484D84}"/>
              </a:ext>
            </a:extLst>
          </p:cNvPr>
          <p:cNvGrpSpPr/>
          <p:nvPr/>
        </p:nvGrpSpPr>
        <p:grpSpPr>
          <a:xfrm>
            <a:off x="6820915" y="3109114"/>
            <a:ext cx="5785793" cy="3170099"/>
            <a:chOff x="6820915" y="6858000"/>
            <a:chExt cx="5785793" cy="3170099"/>
          </a:xfrm>
        </p:grpSpPr>
        <p:sp>
          <p:nvSpPr>
            <p:cNvPr id="24" name="Rectangle 23">
              <a:extLst>
                <a:ext uri="{FF2B5EF4-FFF2-40B4-BE49-F238E27FC236}">
                  <a16:creationId xmlns:a16="http://schemas.microsoft.com/office/drawing/2014/main" id="{19653687-9AEE-4136-B75B-C086660F0E1C}"/>
                </a:ext>
              </a:extLst>
            </p:cNvPr>
            <p:cNvSpPr/>
            <p:nvPr/>
          </p:nvSpPr>
          <p:spPr>
            <a:xfrm>
              <a:off x="6820915" y="6858000"/>
              <a:ext cx="1641796" cy="3170099"/>
            </a:xfrm>
            <a:prstGeom prst="rect">
              <a:avLst/>
            </a:prstGeom>
          </p:spPr>
          <p:txBody>
            <a:bodyPr wrap="none">
              <a:spAutoFit/>
            </a:bodyPr>
            <a:lstStyle/>
            <a:p>
              <a:r>
                <a:rPr lang="en-GB" sz="20000" b="1" dirty="0">
                  <a:solidFill>
                    <a:schemeClr val="bg2">
                      <a:lumMod val="90000"/>
                    </a:schemeClr>
                  </a:solidFill>
                  <a:latin typeface="Ubuntu" panose="020B0504030602030204" pitchFamily="34" charset="0"/>
                </a:rPr>
                <a:t>2</a:t>
              </a:r>
            </a:p>
          </p:txBody>
        </p:sp>
        <p:sp>
          <p:nvSpPr>
            <p:cNvPr id="25" name="Rectangle 24">
              <a:extLst>
                <a:ext uri="{FF2B5EF4-FFF2-40B4-BE49-F238E27FC236}">
                  <a16:creationId xmlns:a16="http://schemas.microsoft.com/office/drawing/2014/main" id="{B197C8EA-5022-4CB8-AD7E-1F890B4C0C2F}"/>
                </a:ext>
              </a:extLst>
            </p:cNvPr>
            <p:cNvSpPr/>
            <p:nvPr/>
          </p:nvSpPr>
          <p:spPr>
            <a:xfrm>
              <a:off x="8422524" y="7271363"/>
              <a:ext cx="4184184" cy="2585323"/>
            </a:xfrm>
            <a:prstGeom prst="rect">
              <a:avLst/>
            </a:prstGeom>
          </p:spPr>
          <p:txBody>
            <a:bodyPr wrap="square">
              <a:spAutoFit/>
            </a:bodyPr>
            <a:lstStyle/>
            <a:p>
              <a:pPr lvl="0">
                <a:lnSpc>
                  <a:spcPct val="90000"/>
                </a:lnSpc>
                <a:spcBef>
                  <a:spcPts val="1000"/>
                </a:spcBef>
              </a:pPr>
              <a:r>
                <a:rPr lang="en-GB" sz="6000" b="1" dirty="0">
                  <a:solidFill>
                    <a:schemeClr val="accent1"/>
                  </a:solidFill>
                  <a:latin typeface="Century Gothic" panose="020B0502020202020204" pitchFamily="34" charset="0"/>
                  <a:cs typeface="Arial" panose="020B0604020202020204" pitchFamily="34" charset="0"/>
                </a:rPr>
                <a:t>Win more than your fair share</a:t>
              </a:r>
            </a:p>
          </p:txBody>
        </p:sp>
      </p:grpSp>
      <p:sp>
        <p:nvSpPr>
          <p:cNvPr id="16" name="TextBox 15">
            <a:extLst>
              <a:ext uri="{FF2B5EF4-FFF2-40B4-BE49-F238E27FC236}">
                <a16:creationId xmlns:a16="http://schemas.microsoft.com/office/drawing/2014/main" id="{8212968E-A92E-48E9-93A1-65EB6197753F}"/>
              </a:ext>
            </a:extLst>
          </p:cNvPr>
          <p:cNvSpPr txBox="1"/>
          <p:nvPr/>
        </p:nvSpPr>
        <p:spPr>
          <a:xfrm>
            <a:off x="5031614" y="665850"/>
            <a:ext cx="2360139" cy="3170099"/>
          </a:xfrm>
          <a:prstGeom prst="rect">
            <a:avLst/>
          </a:prstGeom>
          <a:noFill/>
        </p:spPr>
        <p:txBody>
          <a:bodyPr wrap="square" rtlCol="0">
            <a:spAutoFit/>
          </a:bodyPr>
          <a:lstStyle/>
          <a:p>
            <a:r>
              <a:rPr lang="en-GB" sz="20000" dirty="0">
                <a:solidFill>
                  <a:schemeClr val="accent2"/>
                </a:solidFill>
                <a:latin typeface="Wingdings 2" panose="05020102010507070707" pitchFamily="18" charset="2"/>
              </a:rPr>
              <a:t>P</a:t>
            </a:r>
          </a:p>
        </p:txBody>
      </p:sp>
    </p:spTree>
    <p:extLst>
      <p:ext uri="{BB962C8B-B14F-4D97-AF65-F5344CB8AC3E}">
        <p14:creationId xmlns:p14="http://schemas.microsoft.com/office/powerpoint/2010/main" val="2582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12" grpId="0" animBg="1"/>
      <p:bldP spid="22"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728650-7C9E-445C-B1A3-630A6EE26DD3}"/>
              </a:ext>
            </a:extLst>
          </p:cNvPr>
          <p:cNvSpPr/>
          <p:nvPr/>
        </p:nvSpPr>
        <p:spPr>
          <a:xfrm>
            <a:off x="450296" y="421333"/>
            <a:ext cx="7238334" cy="1823576"/>
          </a:xfrm>
          <a:prstGeom prst="rect">
            <a:avLst/>
          </a:prstGeom>
        </p:spPr>
        <p:txBody>
          <a:bodyPr wrap="square">
            <a:spAutoFit/>
          </a:bodyPr>
          <a:lstStyle/>
          <a:p>
            <a:pPr lvl="0">
              <a:lnSpc>
                <a:spcPct val="90000"/>
              </a:lnSpc>
              <a:spcBef>
                <a:spcPts val="1000"/>
              </a:spcBef>
            </a:pPr>
            <a:r>
              <a:rPr lang="en-GB" sz="12500" b="1" dirty="0">
                <a:solidFill>
                  <a:schemeClr val="accent2">
                    <a:alpha val="36000"/>
                  </a:schemeClr>
                </a:solidFill>
                <a:latin typeface="Century Gothic" panose="020B0502020202020204" pitchFamily="34" charset="0"/>
                <a:cs typeface="Arial" panose="020B0604020202020204" pitchFamily="34" charset="0"/>
              </a:rPr>
              <a:t>Proposal</a:t>
            </a:r>
          </a:p>
        </p:txBody>
      </p:sp>
      <p:sp>
        <p:nvSpPr>
          <p:cNvPr id="8" name="Rectangle 7">
            <a:extLst>
              <a:ext uri="{FF2B5EF4-FFF2-40B4-BE49-F238E27FC236}">
                <a16:creationId xmlns:a16="http://schemas.microsoft.com/office/drawing/2014/main" id="{67D18BD6-DEB3-4ACF-B13D-6DDDD4739C16}"/>
              </a:ext>
            </a:extLst>
          </p:cNvPr>
          <p:cNvSpPr/>
          <p:nvPr/>
        </p:nvSpPr>
        <p:spPr>
          <a:xfrm>
            <a:off x="480909" y="1716185"/>
            <a:ext cx="8007320" cy="2015936"/>
          </a:xfrm>
          <a:prstGeom prst="rect">
            <a:avLst/>
          </a:prstGeom>
        </p:spPr>
        <p:txBody>
          <a:bodyPr wrap="none">
            <a:spAutoFit/>
          </a:bodyPr>
          <a:lstStyle/>
          <a:p>
            <a:r>
              <a:rPr lang="en-GB" sz="12500" b="1" dirty="0">
                <a:solidFill>
                  <a:srgbClr val="7BC144">
                    <a:alpha val="36000"/>
                  </a:srgbClr>
                </a:solidFill>
                <a:latin typeface="Century Gothic" panose="020B0502020202020204" pitchFamily="34" charset="0"/>
                <a:cs typeface="Arial" panose="020B0604020202020204" pitchFamily="34" charset="0"/>
              </a:rPr>
              <a:t>capability</a:t>
            </a:r>
            <a:endParaRPr lang="en-GB" dirty="0"/>
          </a:p>
        </p:txBody>
      </p:sp>
      <p:sp>
        <p:nvSpPr>
          <p:cNvPr id="29" name="Rectangle 28">
            <a:extLst>
              <a:ext uri="{FF2B5EF4-FFF2-40B4-BE49-F238E27FC236}">
                <a16:creationId xmlns:a16="http://schemas.microsoft.com/office/drawing/2014/main" id="{9D1238F7-DEAC-4B5D-8021-F477115C0DE7}"/>
              </a:ext>
            </a:extLst>
          </p:cNvPr>
          <p:cNvSpPr/>
          <p:nvPr/>
        </p:nvSpPr>
        <p:spPr>
          <a:xfrm>
            <a:off x="1165660" y="4294542"/>
            <a:ext cx="10700939" cy="2142125"/>
          </a:xfrm>
          <a:prstGeom prst="rect">
            <a:avLst/>
          </a:prstGeom>
        </p:spPr>
        <p:txBody>
          <a:bodyPr wrap="square">
            <a:spAutoFit/>
          </a:bodyPr>
          <a:lstStyle/>
          <a:p>
            <a:pPr lvl="0" algn="r">
              <a:lnSpc>
                <a:spcPct val="90000"/>
              </a:lnSpc>
              <a:spcBef>
                <a:spcPts val="1000"/>
              </a:spcBef>
            </a:pPr>
            <a:r>
              <a:rPr lang="en-US" sz="6000" b="1" dirty="0">
                <a:solidFill>
                  <a:schemeClr val="bg1">
                    <a:lumMod val="50000"/>
                  </a:schemeClr>
                </a:solidFill>
                <a:latin typeface="Century Gothic" panose="020B0502020202020204" pitchFamily="34" charset="0"/>
                <a:cs typeface="Arial" panose="020B0604020202020204" pitchFamily="34" charset="0"/>
              </a:rPr>
              <a:t>Win score </a:t>
            </a:r>
            <a:r>
              <a:rPr lang="en-US" sz="6000" b="1" i="1" dirty="0">
                <a:solidFill>
                  <a:schemeClr val="bg1">
                    <a:lumMod val="50000"/>
                  </a:schemeClr>
                </a:solidFill>
                <a:latin typeface="Century Gothic" panose="020B0502020202020204" pitchFamily="34" charset="0"/>
                <a:cs typeface="Arial" panose="020B0604020202020204" pitchFamily="34" charset="0"/>
              </a:rPr>
              <a:t>versus</a:t>
            </a:r>
            <a:br>
              <a:rPr lang="en-US" sz="6000" b="1" dirty="0">
                <a:solidFill>
                  <a:schemeClr val="accent3"/>
                </a:solidFill>
                <a:latin typeface="Century Gothic" panose="020B0502020202020204" pitchFamily="34" charset="0"/>
                <a:cs typeface="Arial" panose="020B0604020202020204" pitchFamily="34" charset="0"/>
              </a:rPr>
            </a:br>
            <a:r>
              <a:rPr lang="en-US" sz="8800" b="1" dirty="0">
                <a:solidFill>
                  <a:schemeClr val="accent2"/>
                </a:solidFill>
                <a:latin typeface="Ubuntu Light" panose="020B0304030602030204" pitchFamily="34" charset="0"/>
                <a:cs typeface="Arial" panose="020B0604020202020204" pitchFamily="34" charset="0"/>
              </a:rPr>
              <a:t>96 other answers</a:t>
            </a:r>
          </a:p>
        </p:txBody>
      </p:sp>
    </p:spTree>
    <p:extLst>
      <p:ext uri="{BB962C8B-B14F-4D97-AF65-F5344CB8AC3E}">
        <p14:creationId xmlns:p14="http://schemas.microsoft.com/office/powerpoint/2010/main" val="152689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618817-42C3-4E50-B315-72539D9F4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4" name="Rectangle 13">
            <a:extLst>
              <a:ext uri="{FF2B5EF4-FFF2-40B4-BE49-F238E27FC236}">
                <a16:creationId xmlns:a16="http://schemas.microsoft.com/office/drawing/2014/main" id="{93DDBBAC-1C8C-464B-8122-80AB52D48A48}"/>
              </a:ext>
            </a:extLst>
          </p:cNvPr>
          <p:cNvSpPr/>
          <p:nvPr/>
        </p:nvSpPr>
        <p:spPr>
          <a:xfrm>
            <a:off x="4728941" y="-1281972"/>
            <a:ext cx="6814159" cy="8767506"/>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1434FA2F-44CE-4A24-AD45-62FD9DDA54FD}"/>
              </a:ext>
            </a:extLst>
          </p:cNvPr>
          <p:cNvSpPr>
            <a:spLocks noGrp="1"/>
          </p:cNvSpPr>
          <p:nvPr>
            <p:ph type="title"/>
          </p:nvPr>
        </p:nvSpPr>
        <p:spPr>
          <a:xfrm>
            <a:off x="5161949" y="576538"/>
            <a:ext cx="5948141" cy="1325563"/>
          </a:xfrm>
          <a:ln>
            <a:noFill/>
          </a:ln>
        </p:spPr>
        <p:txBody>
          <a:bodyPr/>
          <a:lstStyle/>
          <a:p>
            <a:pPr algn="ctr"/>
            <a:r>
              <a:rPr lang="en-GB" b="1" dirty="0">
                <a:solidFill>
                  <a:schemeClr val="bg1"/>
                </a:solidFill>
                <a:latin typeface="Eras Light ITC" panose="020B0402030504020804" pitchFamily="34" charset="0"/>
              </a:rPr>
              <a:t>Proposal Benchmarker</a:t>
            </a:r>
            <a:r>
              <a:rPr lang="en-GB" b="1" baseline="30000" dirty="0">
                <a:solidFill>
                  <a:schemeClr val="bg1"/>
                </a:solidFill>
                <a:latin typeface="Eras Light ITC" panose="020B0402030504020804" pitchFamily="34" charset="0"/>
              </a:rPr>
              <a:t>TM</a:t>
            </a:r>
          </a:p>
        </p:txBody>
      </p:sp>
      <p:pic>
        <p:nvPicPr>
          <p:cNvPr id="3" name="Picture 2">
            <a:extLst>
              <a:ext uri="{FF2B5EF4-FFF2-40B4-BE49-F238E27FC236}">
                <a16:creationId xmlns:a16="http://schemas.microsoft.com/office/drawing/2014/main" id="{7F14EB1C-A043-41BD-A573-05D8697B9E9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81797" y="2077768"/>
            <a:ext cx="4290107" cy="4780232"/>
          </a:xfrm>
          <a:prstGeom prst="rect">
            <a:avLst/>
          </a:prstGeom>
        </p:spPr>
      </p:pic>
      <p:grpSp>
        <p:nvGrpSpPr>
          <p:cNvPr id="23" name="Group 22">
            <a:extLst>
              <a:ext uri="{FF2B5EF4-FFF2-40B4-BE49-F238E27FC236}">
                <a16:creationId xmlns:a16="http://schemas.microsoft.com/office/drawing/2014/main" id="{FFDAF415-1330-4758-9752-1C8E08A05DA1}"/>
              </a:ext>
            </a:extLst>
          </p:cNvPr>
          <p:cNvGrpSpPr/>
          <p:nvPr/>
        </p:nvGrpSpPr>
        <p:grpSpPr>
          <a:xfrm>
            <a:off x="7173122" y="2665785"/>
            <a:ext cx="1989093" cy="3257970"/>
            <a:chOff x="7173122" y="2665785"/>
            <a:chExt cx="1989093" cy="3257970"/>
          </a:xfrm>
        </p:grpSpPr>
        <p:grpSp>
          <p:nvGrpSpPr>
            <p:cNvPr id="15" name="Group 14">
              <a:extLst>
                <a:ext uri="{FF2B5EF4-FFF2-40B4-BE49-F238E27FC236}">
                  <a16:creationId xmlns:a16="http://schemas.microsoft.com/office/drawing/2014/main" id="{6D11F601-C394-461F-8CE5-093E319D9E74}"/>
                </a:ext>
              </a:extLst>
            </p:cNvPr>
            <p:cNvGrpSpPr/>
            <p:nvPr/>
          </p:nvGrpSpPr>
          <p:grpSpPr>
            <a:xfrm>
              <a:off x="7173122" y="2665785"/>
              <a:ext cx="1989093" cy="3257970"/>
              <a:chOff x="7169479" y="2665785"/>
              <a:chExt cx="1989093" cy="3257970"/>
            </a:xfrm>
          </p:grpSpPr>
          <p:pic>
            <p:nvPicPr>
              <p:cNvPr id="10" name="Picture 9">
                <a:extLst>
                  <a:ext uri="{FF2B5EF4-FFF2-40B4-BE49-F238E27FC236}">
                    <a16:creationId xmlns:a16="http://schemas.microsoft.com/office/drawing/2014/main" id="{420F9F62-5EBD-4455-9F17-5BEAC545F72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187694" y="3325780"/>
                <a:ext cx="1970878" cy="2284208"/>
              </a:xfrm>
              <a:prstGeom prst="rect">
                <a:avLst/>
              </a:prstGeom>
            </p:spPr>
          </p:pic>
          <p:pic>
            <p:nvPicPr>
              <p:cNvPr id="17" name="Picture 16">
                <a:extLst>
                  <a:ext uri="{FF2B5EF4-FFF2-40B4-BE49-F238E27FC236}">
                    <a16:creationId xmlns:a16="http://schemas.microsoft.com/office/drawing/2014/main" id="{42DA60A4-BDDC-42DE-9019-E117B0FD197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69479" y="2665785"/>
                <a:ext cx="1970878" cy="441718"/>
              </a:xfrm>
              <a:prstGeom prst="rect">
                <a:avLst/>
              </a:prstGeom>
            </p:spPr>
          </p:pic>
          <p:pic>
            <p:nvPicPr>
              <p:cNvPr id="18" name="Picture 17">
                <a:extLst>
                  <a:ext uri="{FF2B5EF4-FFF2-40B4-BE49-F238E27FC236}">
                    <a16:creationId xmlns:a16="http://schemas.microsoft.com/office/drawing/2014/main" id="{6313DCB3-EB67-43CA-A080-06E6E7CE739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69479" y="3017088"/>
                <a:ext cx="1970878" cy="441718"/>
              </a:xfrm>
              <a:prstGeom prst="rect">
                <a:avLst/>
              </a:prstGeom>
            </p:spPr>
          </p:pic>
          <p:pic>
            <p:nvPicPr>
              <p:cNvPr id="19" name="Picture 18">
                <a:extLst>
                  <a:ext uri="{FF2B5EF4-FFF2-40B4-BE49-F238E27FC236}">
                    <a16:creationId xmlns:a16="http://schemas.microsoft.com/office/drawing/2014/main" id="{27153597-C02C-4765-8064-6581EF9294E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69479" y="5482037"/>
                <a:ext cx="1970878" cy="441718"/>
              </a:xfrm>
              <a:prstGeom prst="rect">
                <a:avLst/>
              </a:prstGeom>
            </p:spPr>
          </p:pic>
        </p:grpSp>
        <p:sp>
          <p:nvSpPr>
            <p:cNvPr id="22" name="Rectangle 21">
              <a:extLst>
                <a:ext uri="{FF2B5EF4-FFF2-40B4-BE49-F238E27FC236}">
                  <a16:creationId xmlns:a16="http://schemas.microsoft.com/office/drawing/2014/main" id="{7F00D857-8241-433C-97DE-14698ACBE76D}"/>
                </a:ext>
              </a:extLst>
            </p:cNvPr>
            <p:cNvSpPr/>
            <p:nvPr/>
          </p:nvSpPr>
          <p:spPr>
            <a:xfrm>
              <a:off x="8217071" y="2866912"/>
              <a:ext cx="834253" cy="2331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latin typeface="Arial" panose="020B0604020202020204" pitchFamily="34" charset="0"/>
                  <a:cs typeface="Arial" panose="020B0604020202020204" pitchFamily="34" charset="0"/>
                </a:rPr>
                <a:t>Click here</a:t>
              </a:r>
            </a:p>
          </p:txBody>
        </p:sp>
      </p:grpSp>
    </p:spTree>
    <p:extLst>
      <p:ext uri="{BB962C8B-B14F-4D97-AF65-F5344CB8AC3E}">
        <p14:creationId xmlns:p14="http://schemas.microsoft.com/office/powerpoint/2010/main" val="256258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69F602B-72AC-47AE-BFEC-16FE9119F727}"/>
              </a:ext>
            </a:extLst>
          </p:cNvPr>
          <p:cNvGrpSpPr/>
          <p:nvPr/>
        </p:nvGrpSpPr>
        <p:grpSpPr>
          <a:xfrm>
            <a:off x="2260430" y="1705989"/>
            <a:ext cx="12958177" cy="2556357"/>
            <a:chOff x="-306890" y="626301"/>
            <a:chExt cx="12958177" cy="2556357"/>
          </a:xfrm>
        </p:grpSpPr>
        <p:sp>
          <p:nvSpPr>
            <p:cNvPr id="70" name="Freeform: Shape 69">
              <a:extLst>
                <a:ext uri="{FF2B5EF4-FFF2-40B4-BE49-F238E27FC236}">
                  <a16:creationId xmlns:a16="http://schemas.microsoft.com/office/drawing/2014/main" id="{4354DDF3-E4E1-45DE-A411-7AC1F3A4E1E2}"/>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Freeform: Shape 70">
              <a:extLst>
                <a:ext uri="{FF2B5EF4-FFF2-40B4-BE49-F238E27FC236}">
                  <a16:creationId xmlns:a16="http://schemas.microsoft.com/office/drawing/2014/main" id="{6EA61947-DF61-4CAE-BA6E-04E795E5F8EB}"/>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Freeform: Shape 71">
              <a:extLst>
                <a:ext uri="{FF2B5EF4-FFF2-40B4-BE49-F238E27FC236}">
                  <a16:creationId xmlns:a16="http://schemas.microsoft.com/office/drawing/2014/main" id="{D3C1B74F-C9A5-4FEA-97B6-CBAC7B3881DA}"/>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Freeform: Shape 72">
              <a:extLst>
                <a:ext uri="{FF2B5EF4-FFF2-40B4-BE49-F238E27FC236}">
                  <a16:creationId xmlns:a16="http://schemas.microsoft.com/office/drawing/2014/main" id="{3C022441-72B8-49E9-8891-A0B3F0762864}"/>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 name="Rectangle 21">
            <a:extLst>
              <a:ext uri="{FF2B5EF4-FFF2-40B4-BE49-F238E27FC236}">
                <a16:creationId xmlns:a16="http://schemas.microsoft.com/office/drawing/2014/main" id="{960F34D6-B6B1-4417-9901-56351CC2D896}"/>
              </a:ext>
            </a:extLst>
          </p:cNvPr>
          <p:cNvSpPr/>
          <p:nvPr/>
        </p:nvSpPr>
        <p:spPr>
          <a:xfrm>
            <a:off x="-1" y="-69574"/>
            <a:ext cx="12304643" cy="6931113"/>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alpha val="50000"/>
                </a:schemeClr>
              </a:solidFill>
            </a:endParaRPr>
          </a:p>
        </p:txBody>
      </p:sp>
      <p:sp>
        <p:nvSpPr>
          <p:cNvPr id="36" name="TextBox 35">
            <a:extLst>
              <a:ext uri="{FF2B5EF4-FFF2-40B4-BE49-F238E27FC236}">
                <a16:creationId xmlns:a16="http://schemas.microsoft.com/office/drawing/2014/main" id="{45869574-2514-431F-AE92-971CAF05215E}"/>
              </a:ext>
            </a:extLst>
          </p:cNvPr>
          <p:cNvSpPr txBox="1"/>
          <p:nvPr/>
        </p:nvSpPr>
        <p:spPr>
          <a:xfrm>
            <a:off x="1404098" y="54911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0%</a:t>
            </a:r>
          </a:p>
        </p:txBody>
      </p:sp>
      <p:sp>
        <p:nvSpPr>
          <p:cNvPr id="37" name="TextBox 36">
            <a:extLst>
              <a:ext uri="{FF2B5EF4-FFF2-40B4-BE49-F238E27FC236}">
                <a16:creationId xmlns:a16="http://schemas.microsoft.com/office/drawing/2014/main" id="{AFDF771B-B744-4E32-ABA1-EF379F19EBB5}"/>
              </a:ext>
            </a:extLst>
          </p:cNvPr>
          <p:cNvSpPr txBox="1"/>
          <p:nvPr/>
        </p:nvSpPr>
        <p:spPr>
          <a:xfrm>
            <a:off x="1404098" y="397942"/>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100%</a:t>
            </a:r>
          </a:p>
        </p:txBody>
      </p:sp>
      <p:sp>
        <p:nvSpPr>
          <p:cNvPr id="38" name="TextBox 37">
            <a:extLst>
              <a:ext uri="{FF2B5EF4-FFF2-40B4-BE49-F238E27FC236}">
                <a16:creationId xmlns:a16="http://schemas.microsoft.com/office/drawing/2014/main" id="{65CA2D50-76FE-49E6-86ED-34C3AF1EEDD9}"/>
              </a:ext>
            </a:extLst>
          </p:cNvPr>
          <p:cNvSpPr txBox="1"/>
          <p:nvPr/>
        </p:nvSpPr>
        <p:spPr>
          <a:xfrm>
            <a:off x="1404098" y="907268"/>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90%</a:t>
            </a:r>
          </a:p>
        </p:txBody>
      </p:sp>
      <p:sp>
        <p:nvSpPr>
          <p:cNvPr id="39" name="TextBox 38">
            <a:extLst>
              <a:ext uri="{FF2B5EF4-FFF2-40B4-BE49-F238E27FC236}">
                <a16:creationId xmlns:a16="http://schemas.microsoft.com/office/drawing/2014/main" id="{CF3AA847-B3D7-479B-A16F-2298D5771F34}"/>
              </a:ext>
            </a:extLst>
          </p:cNvPr>
          <p:cNvSpPr txBox="1"/>
          <p:nvPr/>
        </p:nvSpPr>
        <p:spPr>
          <a:xfrm>
            <a:off x="1404098" y="1416594"/>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80%</a:t>
            </a:r>
          </a:p>
        </p:txBody>
      </p:sp>
      <p:sp>
        <p:nvSpPr>
          <p:cNvPr id="40" name="TextBox 39">
            <a:extLst>
              <a:ext uri="{FF2B5EF4-FFF2-40B4-BE49-F238E27FC236}">
                <a16:creationId xmlns:a16="http://schemas.microsoft.com/office/drawing/2014/main" id="{4FAF6CC9-B8A4-44C7-A1CF-A870130C92AD}"/>
              </a:ext>
            </a:extLst>
          </p:cNvPr>
          <p:cNvSpPr txBox="1"/>
          <p:nvPr/>
        </p:nvSpPr>
        <p:spPr>
          <a:xfrm>
            <a:off x="1404098" y="1925920"/>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70%</a:t>
            </a:r>
          </a:p>
        </p:txBody>
      </p:sp>
      <p:sp>
        <p:nvSpPr>
          <p:cNvPr id="41" name="TextBox 40">
            <a:extLst>
              <a:ext uri="{FF2B5EF4-FFF2-40B4-BE49-F238E27FC236}">
                <a16:creationId xmlns:a16="http://schemas.microsoft.com/office/drawing/2014/main" id="{49AE9E4E-2201-497E-9D6C-E6AC3541AC52}"/>
              </a:ext>
            </a:extLst>
          </p:cNvPr>
          <p:cNvSpPr txBox="1"/>
          <p:nvPr/>
        </p:nvSpPr>
        <p:spPr>
          <a:xfrm>
            <a:off x="1404098" y="2435246"/>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60%</a:t>
            </a:r>
          </a:p>
        </p:txBody>
      </p:sp>
      <p:sp>
        <p:nvSpPr>
          <p:cNvPr id="42" name="TextBox 41">
            <a:extLst>
              <a:ext uri="{FF2B5EF4-FFF2-40B4-BE49-F238E27FC236}">
                <a16:creationId xmlns:a16="http://schemas.microsoft.com/office/drawing/2014/main" id="{0B632B00-3475-4332-AB7D-A5326BA5F891}"/>
              </a:ext>
            </a:extLst>
          </p:cNvPr>
          <p:cNvSpPr txBox="1"/>
          <p:nvPr/>
        </p:nvSpPr>
        <p:spPr>
          <a:xfrm>
            <a:off x="1404098" y="2944571"/>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50%</a:t>
            </a:r>
          </a:p>
        </p:txBody>
      </p:sp>
      <p:sp>
        <p:nvSpPr>
          <p:cNvPr id="43" name="TextBox 42">
            <a:extLst>
              <a:ext uri="{FF2B5EF4-FFF2-40B4-BE49-F238E27FC236}">
                <a16:creationId xmlns:a16="http://schemas.microsoft.com/office/drawing/2014/main" id="{F2906F65-C578-4E7A-9A84-67BA3DCCE8E7}"/>
              </a:ext>
            </a:extLst>
          </p:cNvPr>
          <p:cNvSpPr txBox="1"/>
          <p:nvPr/>
        </p:nvSpPr>
        <p:spPr>
          <a:xfrm>
            <a:off x="1404098" y="34538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40%</a:t>
            </a:r>
          </a:p>
        </p:txBody>
      </p:sp>
      <p:sp>
        <p:nvSpPr>
          <p:cNvPr id="44" name="TextBox 43">
            <a:extLst>
              <a:ext uri="{FF2B5EF4-FFF2-40B4-BE49-F238E27FC236}">
                <a16:creationId xmlns:a16="http://schemas.microsoft.com/office/drawing/2014/main" id="{CF35ED90-28FF-482A-A330-34802D56F48C}"/>
              </a:ext>
            </a:extLst>
          </p:cNvPr>
          <p:cNvSpPr txBox="1"/>
          <p:nvPr/>
        </p:nvSpPr>
        <p:spPr>
          <a:xfrm>
            <a:off x="1404098" y="3963223"/>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30%</a:t>
            </a:r>
          </a:p>
        </p:txBody>
      </p:sp>
      <p:sp>
        <p:nvSpPr>
          <p:cNvPr id="45" name="TextBox 44">
            <a:extLst>
              <a:ext uri="{FF2B5EF4-FFF2-40B4-BE49-F238E27FC236}">
                <a16:creationId xmlns:a16="http://schemas.microsoft.com/office/drawing/2014/main" id="{CC0556DF-878F-44D3-866D-8705A38811DB}"/>
              </a:ext>
            </a:extLst>
          </p:cNvPr>
          <p:cNvSpPr txBox="1"/>
          <p:nvPr/>
        </p:nvSpPr>
        <p:spPr>
          <a:xfrm>
            <a:off x="1404098" y="4472549"/>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20%</a:t>
            </a:r>
          </a:p>
        </p:txBody>
      </p:sp>
      <p:sp>
        <p:nvSpPr>
          <p:cNvPr id="46" name="TextBox 45">
            <a:extLst>
              <a:ext uri="{FF2B5EF4-FFF2-40B4-BE49-F238E27FC236}">
                <a16:creationId xmlns:a16="http://schemas.microsoft.com/office/drawing/2014/main" id="{C4FF14CD-3268-45F0-80C5-877691A04A5F}"/>
              </a:ext>
            </a:extLst>
          </p:cNvPr>
          <p:cNvSpPr txBox="1"/>
          <p:nvPr/>
        </p:nvSpPr>
        <p:spPr>
          <a:xfrm>
            <a:off x="1404098" y="4981875"/>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a:t>
            </a:r>
          </a:p>
        </p:txBody>
      </p:sp>
      <p:sp>
        <p:nvSpPr>
          <p:cNvPr id="47" name="TextBox 46">
            <a:extLst>
              <a:ext uri="{FF2B5EF4-FFF2-40B4-BE49-F238E27FC236}">
                <a16:creationId xmlns:a16="http://schemas.microsoft.com/office/drawing/2014/main" id="{68691B81-19A8-4EE8-AC35-9305944EB259}"/>
              </a:ext>
            </a:extLst>
          </p:cNvPr>
          <p:cNvSpPr txBox="1"/>
          <p:nvPr/>
        </p:nvSpPr>
        <p:spPr>
          <a:xfrm rot="16200000">
            <a:off x="-15922" y="2759905"/>
            <a:ext cx="1570326" cy="36933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Win score</a:t>
            </a:r>
          </a:p>
        </p:txBody>
      </p:sp>
      <p:sp>
        <p:nvSpPr>
          <p:cNvPr id="55" name="TextBox 54">
            <a:extLst>
              <a:ext uri="{FF2B5EF4-FFF2-40B4-BE49-F238E27FC236}">
                <a16:creationId xmlns:a16="http://schemas.microsoft.com/office/drawing/2014/main" id="{6767A61A-402E-4F8E-B866-1316E0729904}"/>
              </a:ext>
            </a:extLst>
          </p:cNvPr>
          <p:cNvSpPr txBox="1"/>
          <p:nvPr/>
        </p:nvSpPr>
        <p:spPr>
          <a:xfrm>
            <a:off x="4233771" y="6209483"/>
            <a:ext cx="4598980" cy="36775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Capability score</a:t>
            </a:r>
          </a:p>
        </p:txBody>
      </p:sp>
      <p:cxnSp>
        <p:nvCxnSpPr>
          <p:cNvPr id="5" name="Straight Connector 4">
            <a:extLst>
              <a:ext uri="{FF2B5EF4-FFF2-40B4-BE49-F238E27FC236}">
                <a16:creationId xmlns:a16="http://schemas.microsoft.com/office/drawing/2014/main" id="{37E3F826-2CAD-47E1-A346-B7724852DF3B}"/>
              </a:ext>
            </a:extLst>
          </p:cNvPr>
          <p:cNvCxnSpPr/>
          <p:nvPr/>
        </p:nvCxnSpPr>
        <p:spPr>
          <a:xfrm>
            <a:off x="2454965" y="766715"/>
            <a:ext cx="7653130" cy="4355710"/>
          </a:xfrm>
          <a:prstGeom prst="line">
            <a:avLst/>
          </a:prstGeom>
          <a:ln w="1905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CA397E7A-23E7-4899-9536-339877326C56}"/>
              </a:ext>
            </a:extLst>
          </p:cNvPr>
          <p:cNvSpPr/>
          <p:nvPr/>
        </p:nvSpPr>
        <p:spPr>
          <a:xfrm>
            <a:off x="2643809" y="2474842"/>
            <a:ext cx="7424530" cy="1232455"/>
          </a:xfrm>
          <a:custGeom>
            <a:avLst/>
            <a:gdLst>
              <a:gd name="connsiteX0" fmla="*/ 0 w 7424530"/>
              <a:gd name="connsiteY0" fmla="*/ 536715 h 1232455"/>
              <a:gd name="connsiteX1" fmla="*/ 357808 w 7424530"/>
              <a:gd name="connsiteY1" fmla="*/ 19880 h 1232455"/>
              <a:gd name="connsiteX2" fmla="*/ 1023730 w 7424530"/>
              <a:gd name="connsiteY2" fmla="*/ 964097 h 1232455"/>
              <a:gd name="connsiteX3" fmla="*/ 1679713 w 7424530"/>
              <a:gd name="connsiteY3" fmla="*/ 29819 h 1232455"/>
              <a:gd name="connsiteX4" fmla="*/ 2415208 w 7424530"/>
              <a:gd name="connsiteY4" fmla="*/ 964097 h 1232455"/>
              <a:gd name="connsiteX5" fmla="*/ 2872408 w 7424530"/>
              <a:gd name="connsiteY5" fmla="*/ 69575 h 1232455"/>
              <a:gd name="connsiteX6" fmla="*/ 3578087 w 7424530"/>
              <a:gd name="connsiteY6" fmla="*/ 974036 h 1232455"/>
              <a:gd name="connsiteX7" fmla="*/ 3965713 w 7424530"/>
              <a:gd name="connsiteY7" fmla="*/ 9941 h 1232455"/>
              <a:gd name="connsiteX8" fmla="*/ 4810539 w 7424530"/>
              <a:gd name="connsiteY8" fmla="*/ 1093306 h 1232455"/>
              <a:gd name="connsiteX9" fmla="*/ 5227982 w 7424530"/>
              <a:gd name="connsiteY9" fmla="*/ 1 h 1232455"/>
              <a:gd name="connsiteX10" fmla="*/ 5893904 w 7424530"/>
              <a:gd name="connsiteY10" fmla="*/ 1103245 h 1232455"/>
              <a:gd name="connsiteX11" fmla="*/ 6321287 w 7424530"/>
              <a:gd name="connsiteY11" fmla="*/ 49697 h 1232455"/>
              <a:gd name="connsiteX12" fmla="*/ 6977269 w 7424530"/>
              <a:gd name="connsiteY12" fmla="*/ 1232454 h 1232455"/>
              <a:gd name="connsiteX13" fmla="*/ 7424530 w 7424530"/>
              <a:gd name="connsiteY13" fmla="*/ 39758 h 1232455"/>
              <a:gd name="connsiteX14" fmla="*/ 7424530 w 7424530"/>
              <a:gd name="connsiteY14" fmla="*/ 39758 h 1232455"/>
              <a:gd name="connsiteX15" fmla="*/ 7424530 w 7424530"/>
              <a:gd name="connsiteY15" fmla="*/ 39758 h 123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4530" h="1232455">
                <a:moveTo>
                  <a:pt x="0" y="536715"/>
                </a:moveTo>
                <a:cubicBezTo>
                  <a:pt x="93593" y="242682"/>
                  <a:pt x="187186" y="-51350"/>
                  <a:pt x="357808" y="19880"/>
                </a:cubicBezTo>
                <a:cubicBezTo>
                  <a:pt x="528430" y="91110"/>
                  <a:pt x="803413" y="962441"/>
                  <a:pt x="1023730" y="964097"/>
                </a:cubicBezTo>
                <a:cubicBezTo>
                  <a:pt x="1244047" y="965753"/>
                  <a:pt x="1447800" y="29819"/>
                  <a:pt x="1679713" y="29819"/>
                </a:cubicBezTo>
                <a:cubicBezTo>
                  <a:pt x="1911626" y="29819"/>
                  <a:pt x="2216426" y="957471"/>
                  <a:pt x="2415208" y="964097"/>
                </a:cubicBezTo>
                <a:cubicBezTo>
                  <a:pt x="2613990" y="970723"/>
                  <a:pt x="2678595" y="67919"/>
                  <a:pt x="2872408" y="69575"/>
                </a:cubicBezTo>
                <a:cubicBezTo>
                  <a:pt x="3066221" y="71231"/>
                  <a:pt x="3395870" y="983975"/>
                  <a:pt x="3578087" y="974036"/>
                </a:cubicBezTo>
                <a:cubicBezTo>
                  <a:pt x="3760305" y="964097"/>
                  <a:pt x="3760304" y="-9937"/>
                  <a:pt x="3965713" y="9941"/>
                </a:cubicBezTo>
                <a:cubicBezTo>
                  <a:pt x="4171122" y="29819"/>
                  <a:pt x="4600161" y="1094963"/>
                  <a:pt x="4810539" y="1093306"/>
                </a:cubicBezTo>
                <a:cubicBezTo>
                  <a:pt x="5020917" y="1091649"/>
                  <a:pt x="5047421" y="-1655"/>
                  <a:pt x="5227982" y="1"/>
                </a:cubicBezTo>
                <a:cubicBezTo>
                  <a:pt x="5408543" y="1657"/>
                  <a:pt x="5711687" y="1094962"/>
                  <a:pt x="5893904" y="1103245"/>
                </a:cubicBezTo>
                <a:cubicBezTo>
                  <a:pt x="6076122" y="1111528"/>
                  <a:pt x="6140726" y="28162"/>
                  <a:pt x="6321287" y="49697"/>
                </a:cubicBezTo>
                <a:cubicBezTo>
                  <a:pt x="6501848" y="71232"/>
                  <a:pt x="6793395" y="1234111"/>
                  <a:pt x="6977269" y="1232454"/>
                </a:cubicBezTo>
                <a:cubicBezTo>
                  <a:pt x="7161143" y="1230798"/>
                  <a:pt x="7424530" y="39758"/>
                  <a:pt x="7424530" y="39758"/>
                </a:cubicBezTo>
                <a:lnTo>
                  <a:pt x="7424530" y="39758"/>
                </a:lnTo>
                <a:lnTo>
                  <a:pt x="7424530" y="39758"/>
                </a:lnTo>
              </a:path>
            </a:pathLst>
          </a:custGeom>
          <a:noFill/>
          <a:ln w="19050">
            <a:solidFill>
              <a:schemeClr val="accent2">
                <a:lumMod val="20000"/>
                <a:lumOff val="80000"/>
              </a:schemeClr>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61E92C30-4375-474E-B3B9-1F97F54DCA96}"/>
              </a:ext>
            </a:extLst>
          </p:cNvPr>
          <p:cNvGrpSpPr/>
          <p:nvPr/>
        </p:nvGrpSpPr>
        <p:grpSpPr>
          <a:xfrm>
            <a:off x="2604053" y="1723053"/>
            <a:ext cx="7589648" cy="2955341"/>
            <a:chOff x="2604053" y="1723053"/>
            <a:chExt cx="7589648" cy="2955341"/>
          </a:xfrm>
        </p:grpSpPr>
        <p:cxnSp>
          <p:nvCxnSpPr>
            <p:cNvPr id="51" name="Straight Connector 50">
              <a:extLst>
                <a:ext uri="{FF2B5EF4-FFF2-40B4-BE49-F238E27FC236}">
                  <a16:creationId xmlns:a16="http://schemas.microsoft.com/office/drawing/2014/main" id="{A5B2017C-796D-4F41-BC59-EE141B2CBC90}"/>
                </a:ext>
              </a:extLst>
            </p:cNvPr>
            <p:cNvCxnSpPr>
              <a:cxnSpLocks/>
            </p:cNvCxnSpPr>
            <p:nvPr/>
          </p:nvCxnSpPr>
          <p:spPr>
            <a:xfrm flipV="1">
              <a:off x="2604053" y="3530594"/>
              <a:ext cx="2632143" cy="1147800"/>
            </a:xfrm>
            <a:prstGeom prst="line">
              <a:avLst/>
            </a:prstGeom>
            <a:ln w="25400" cap="rnd">
              <a:solidFill>
                <a:schemeClr val="bg1"/>
              </a:solidFill>
              <a:headEnd type="oval" w="lg" len="lg"/>
            </a:ln>
          </p:spPr>
          <p:style>
            <a:lnRef idx="3">
              <a:schemeClr val="accent1"/>
            </a:lnRef>
            <a:fillRef idx="0">
              <a:schemeClr val="accent1"/>
            </a:fillRef>
            <a:effectRef idx="2">
              <a:schemeClr val="accent1"/>
            </a:effectRef>
            <a:fontRef idx="minor">
              <a:schemeClr val="tx1"/>
            </a:fontRef>
          </p:style>
        </p:cxnSp>
        <p:cxnSp>
          <p:nvCxnSpPr>
            <p:cNvPr id="52" name="Straight Connector 51">
              <a:extLst>
                <a:ext uri="{FF2B5EF4-FFF2-40B4-BE49-F238E27FC236}">
                  <a16:creationId xmlns:a16="http://schemas.microsoft.com/office/drawing/2014/main" id="{0E5D9E2F-332E-4E55-A790-E96039879BD4}"/>
                </a:ext>
              </a:extLst>
            </p:cNvPr>
            <p:cNvCxnSpPr>
              <a:cxnSpLocks/>
            </p:cNvCxnSpPr>
            <p:nvPr/>
          </p:nvCxnSpPr>
          <p:spPr>
            <a:xfrm flipV="1">
              <a:off x="5236196" y="2608807"/>
              <a:ext cx="2709158" cy="921787"/>
            </a:xfrm>
            <a:prstGeom prst="line">
              <a:avLst/>
            </a:prstGeom>
            <a:ln w="25400" cap="rnd">
              <a:solidFill>
                <a:schemeClr val="bg1"/>
              </a:solidFill>
              <a:headEnd type="none"/>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BACEBF2E-ABA4-4ADD-8AC8-22DD2D2A8739}"/>
                </a:ext>
              </a:extLst>
            </p:cNvPr>
            <p:cNvCxnSpPr>
              <a:cxnSpLocks/>
            </p:cNvCxnSpPr>
            <p:nvPr/>
          </p:nvCxnSpPr>
          <p:spPr>
            <a:xfrm flipV="1">
              <a:off x="7945354" y="1723053"/>
              <a:ext cx="2248347" cy="885754"/>
            </a:xfrm>
            <a:prstGeom prst="line">
              <a:avLst/>
            </a:prstGeom>
            <a:ln w="25400" cap="rnd">
              <a:solidFill>
                <a:schemeClr val="bg1"/>
              </a:solidFill>
              <a:headEnd type="none"/>
              <a:tailEnd type="oval" w="lg" len="lg"/>
            </a:ln>
          </p:spPr>
          <p:style>
            <a:lnRef idx="3">
              <a:schemeClr val="accent1"/>
            </a:lnRef>
            <a:fillRef idx="0">
              <a:schemeClr val="accent1"/>
            </a:fillRef>
            <a:effectRef idx="2">
              <a:schemeClr val="accent1"/>
            </a:effectRef>
            <a:fontRef idx="minor">
              <a:schemeClr val="tx1"/>
            </a:fontRef>
          </p:style>
        </p:cxnSp>
      </p:grpSp>
      <p:sp>
        <p:nvSpPr>
          <p:cNvPr id="20" name="Rectangle 19">
            <a:extLst>
              <a:ext uri="{FF2B5EF4-FFF2-40B4-BE49-F238E27FC236}">
                <a16:creationId xmlns:a16="http://schemas.microsoft.com/office/drawing/2014/main" id="{137987E7-88AB-4FAC-BFB0-128CFCFE085E}"/>
              </a:ext>
            </a:extLst>
          </p:cNvPr>
          <p:cNvSpPr/>
          <p:nvPr/>
        </p:nvSpPr>
        <p:spPr>
          <a:xfrm>
            <a:off x="10473616" y="4187223"/>
            <a:ext cx="1056700" cy="369332"/>
          </a:xfrm>
          <a:prstGeom prst="rect">
            <a:avLst/>
          </a:prstGeom>
        </p:spPr>
        <p:txBody>
          <a:bodyPr wrap="none">
            <a:spAutoFit/>
          </a:bodyPr>
          <a:lstStyle/>
          <a:p>
            <a:r>
              <a:rPr lang="en-GB" dirty="0">
                <a:solidFill>
                  <a:schemeClr val="accent1">
                    <a:lumMod val="20000"/>
                    <a:lumOff val="80000"/>
                  </a:schemeClr>
                </a:solidFill>
                <a:latin typeface="Arial" panose="020B0604020202020204" pitchFamily="34" charset="0"/>
                <a:cs typeface="Arial" panose="020B0604020202020204" pitchFamily="34" charset="0"/>
              </a:rPr>
              <a:t>Option 4</a:t>
            </a:r>
            <a:endParaRPr lang="en-GB" dirty="0">
              <a:solidFill>
                <a:schemeClr val="accent1">
                  <a:lumMod val="20000"/>
                  <a:lumOff val="80000"/>
                </a:schemeClr>
              </a:solidFill>
            </a:endParaRPr>
          </a:p>
        </p:txBody>
      </p:sp>
      <p:sp>
        <p:nvSpPr>
          <p:cNvPr id="62" name="Rectangle 61">
            <a:extLst>
              <a:ext uri="{FF2B5EF4-FFF2-40B4-BE49-F238E27FC236}">
                <a16:creationId xmlns:a16="http://schemas.microsoft.com/office/drawing/2014/main" id="{DB981E09-ABAB-45C4-8269-C50B7228011B}"/>
              </a:ext>
            </a:extLst>
          </p:cNvPr>
          <p:cNvSpPr/>
          <p:nvPr/>
        </p:nvSpPr>
        <p:spPr>
          <a:xfrm>
            <a:off x="10473616" y="2327701"/>
            <a:ext cx="1056700" cy="369332"/>
          </a:xfrm>
          <a:prstGeom prst="rect">
            <a:avLst/>
          </a:prstGeom>
        </p:spPr>
        <p:txBody>
          <a:bodyPr wrap="none">
            <a:spAutoFit/>
          </a:bodyPr>
          <a:lstStyle/>
          <a:p>
            <a:r>
              <a:rPr lang="en-GB" dirty="0">
                <a:solidFill>
                  <a:schemeClr val="accent5">
                    <a:lumMod val="40000"/>
                    <a:lumOff val="60000"/>
                  </a:schemeClr>
                </a:solidFill>
                <a:latin typeface="Arial" panose="020B0604020202020204" pitchFamily="34" charset="0"/>
                <a:cs typeface="Arial" panose="020B0604020202020204" pitchFamily="34" charset="0"/>
              </a:rPr>
              <a:t>Option 2</a:t>
            </a:r>
            <a:endParaRPr lang="en-GB" dirty="0">
              <a:solidFill>
                <a:schemeClr val="accent5">
                  <a:lumMod val="40000"/>
                  <a:lumOff val="60000"/>
                </a:schemeClr>
              </a:solidFill>
            </a:endParaRPr>
          </a:p>
        </p:txBody>
      </p:sp>
      <p:sp>
        <p:nvSpPr>
          <p:cNvPr id="63" name="Rectangle 62">
            <a:extLst>
              <a:ext uri="{FF2B5EF4-FFF2-40B4-BE49-F238E27FC236}">
                <a16:creationId xmlns:a16="http://schemas.microsoft.com/office/drawing/2014/main" id="{6AF84453-D73E-4A0E-98AF-919B44C2855D}"/>
              </a:ext>
            </a:extLst>
          </p:cNvPr>
          <p:cNvSpPr/>
          <p:nvPr/>
        </p:nvSpPr>
        <p:spPr>
          <a:xfrm>
            <a:off x="10473616" y="1554188"/>
            <a:ext cx="1056700" cy="369332"/>
          </a:xfrm>
          <a:prstGeom prst="rect">
            <a:avLst/>
          </a:prstGeom>
        </p:spPr>
        <p:txBody>
          <a:bodyPr wrap="none">
            <a:spAutoFit/>
          </a:bodyPr>
          <a:lstStyle/>
          <a:p>
            <a:r>
              <a:rPr lang="en-GB" dirty="0">
                <a:solidFill>
                  <a:schemeClr val="bg1"/>
                </a:solidFill>
                <a:latin typeface="Arial" panose="020B0604020202020204" pitchFamily="34" charset="0"/>
                <a:cs typeface="Arial" panose="020B0604020202020204" pitchFamily="34" charset="0"/>
              </a:rPr>
              <a:t>Option 3</a:t>
            </a:r>
            <a:endParaRPr lang="en-GB" dirty="0"/>
          </a:p>
        </p:txBody>
      </p:sp>
      <p:sp>
        <p:nvSpPr>
          <p:cNvPr id="65" name="Rectangle 64">
            <a:extLst>
              <a:ext uri="{FF2B5EF4-FFF2-40B4-BE49-F238E27FC236}">
                <a16:creationId xmlns:a16="http://schemas.microsoft.com/office/drawing/2014/main" id="{CA7E2B67-C3F6-42B1-BBA4-55D4BE239AF7}"/>
              </a:ext>
            </a:extLst>
          </p:cNvPr>
          <p:cNvSpPr/>
          <p:nvPr/>
        </p:nvSpPr>
        <p:spPr>
          <a:xfrm>
            <a:off x="10473616" y="4972611"/>
            <a:ext cx="1056700" cy="369332"/>
          </a:xfrm>
          <a:prstGeom prst="rect">
            <a:avLst/>
          </a:prstGeom>
        </p:spPr>
        <p:txBody>
          <a:bodyPr wrap="none">
            <a:spAutoFit/>
          </a:bodyPr>
          <a:lstStyle/>
          <a:p>
            <a:r>
              <a:rPr lang="en-GB" dirty="0">
                <a:solidFill>
                  <a:schemeClr val="bg1"/>
                </a:solidFill>
                <a:latin typeface="Arial" panose="020B0604020202020204" pitchFamily="34" charset="0"/>
                <a:cs typeface="Arial" panose="020B0604020202020204" pitchFamily="34" charset="0"/>
              </a:rPr>
              <a:t>Option 1</a:t>
            </a:r>
            <a:endParaRPr lang="en-GB" dirty="0">
              <a:solidFill>
                <a:schemeClr val="bg1"/>
              </a:solidFill>
            </a:endParaRPr>
          </a:p>
        </p:txBody>
      </p:sp>
      <p:sp>
        <p:nvSpPr>
          <p:cNvPr id="27" name="Freeform: Shape 26">
            <a:extLst>
              <a:ext uri="{FF2B5EF4-FFF2-40B4-BE49-F238E27FC236}">
                <a16:creationId xmlns:a16="http://schemas.microsoft.com/office/drawing/2014/main" id="{1CF6919C-17EC-44D1-9012-7B4C63C55621}"/>
              </a:ext>
            </a:extLst>
          </p:cNvPr>
          <p:cNvSpPr/>
          <p:nvPr/>
        </p:nvSpPr>
        <p:spPr>
          <a:xfrm>
            <a:off x="2604052" y="812734"/>
            <a:ext cx="7464287" cy="4604178"/>
          </a:xfrm>
          <a:custGeom>
            <a:avLst/>
            <a:gdLst>
              <a:gd name="connsiteX0" fmla="*/ 0 w 7464287"/>
              <a:gd name="connsiteY0" fmla="*/ 1026005 h 4604178"/>
              <a:gd name="connsiteX1" fmla="*/ 1759226 w 7464287"/>
              <a:gd name="connsiteY1" fmla="*/ 91727 h 4604178"/>
              <a:gd name="connsiteX2" fmla="*/ 2196548 w 7464287"/>
              <a:gd name="connsiteY2" fmla="*/ 1145275 h 4604178"/>
              <a:gd name="connsiteX3" fmla="*/ 1162878 w 7464287"/>
              <a:gd name="connsiteY3" fmla="*/ 1771440 h 4604178"/>
              <a:gd name="connsiteX4" fmla="*/ 914400 w 7464287"/>
              <a:gd name="connsiteY4" fmla="*/ 1006127 h 4604178"/>
              <a:gd name="connsiteX5" fmla="*/ 1977887 w 7464287"/>
              <a:gd name="connsiteY5" fmla="*/ 1373875 h 4604178"/>
              <a:gd name="connsiteX6" fmla="*/ 2415209 w 7464287"/>
              <a:gd name="connsiteY6" fmla="*/ 3222553 h 4604178"/>
              <a:gd name="connsiteX7" fmla="*/ 2812774 w 7464287"/>
              <a:gd name="connsiteY7" fmla="*/ 4604092 h 4604178"/>
              <a:gd name="connsiteX8" fmla="*/ 3568148 w 7464287"/>
              <a:gd name="connsiteY8" fmla="*/ 3162918 h 4604178"/>
              <a:gd name="connsiteX9" fmla="*/ 3816626 w 7464287"/>
              <a:gd name="connsiteY9" fmla="*/ 936553 h 4604178"/>
              <a:gd name="connsiteX10" fmla="*/ 3538331 w 7464287"/>
              <a:gd name="connsiteY10" fmla="*/ 2275 h 4604178"/>
              <a:gd name="connsiteX11" fmla="*/ 2922105 w 7464287"/>
              <a:gd name="connsiteY11" fmla="*/ 1165153 h 4604178"/>
              <a:gd name="connsiteX12" fmla="*/ 5635487 w 7464287"/>
              <a:gd name="connsiteY12" fmla="*/ 1344057 h 4604178"/>
              <a:gd name="connsiteX13" fmla="*/ 5874026 w 7464287"/>
              <a:gd name="connsiteY13" fmla="*/ 648318 h 4604178"/>
              <a:gd name="connsiteX14" fmla="*/ 4462670 w 7464287"/>
              <a:gd name="connsiteY14" fmla="*/ 429657 h 4604178"/>
              <a:gd name="connsiteX15" fmla="*/ 4263887 w 7464287"/>
              <a:gd name="connsiteY15" fmla="*/ 1811196 h 4604178"/>
              <a:gd name="connsiteX16" fmla="*/ 4273826 w 7464287"/>
              <a:gd name="connsiteY16" fmla="*/ 3709570 h 4604178"/>
              <a:gd name="connsiteX17" fmla="*/ 5645426 w 7464287"/>
              <a:gd name="connsiteY17" fmla="*/ 3182796 h 4604178"/>
              <a:gd name="connsiteX18" fmla="*/ 6589644 w 7464287"/>
              <a:gd name="connsiteY18" fmla="*/ 2556631 h 4604178"/>
              <a:gd name="connsiteX19" fmla="*/ 6351105 w 7464287"/>
              <a:gd name="connsiteY19" fmla="*/ 4007744 h 4604178"/>
              <a:gd name="connsiteX20" fmla="*/ 7464287 w 7464287"/>
              <a:gd name="connsiteY20" fmla="*/ 3451153 h 4604178"/>
              <a:gd name="connsiteX21" fmla="*/ 7464287 w 7464287"/>
              <a:gd name="connsiteY21" fmla="*/ 3451153 h 4604178"/>
              <a:gd name="connsiteX22" fmla="*/ 7464287 w 7464287"/>
              <a:gd name="connsiteY22" fmla="*/ 3451153 h 4604178"/>
              <a:gd name="connsiteX23" fmla="*/ 7464287 w 7464287"/>
              <a:gd name="connsiteY23" fmla="*/ 3451153 h 4604178"/>
              <a:gd name="connsiteX24" fmla="*/ 7464287 w 7464287"/>
              <a:gd name="connsiteY24" fmla="*/ 3451153 h 4604178"/>
              <a:gd name="connsiteX25" fmla="*/ 7464287 w 7464287"/>
              <a:gd name="connsiteY25" fmla="*/ 3451153 h 4604178"/>
              <a:gd name="connsiteX26" fmla="*/ 7464287 w 7464287"/>
              <a:gd name="connsiteY26" fmla="*/ 3451153 h 4604178"/>
              <a:gd name="connsiteX27" fmla="*/ 7464287 w 7464287"/>
              <a:gd name="connsiteY27" fmla="*/ 3451153 h 4604178"/>
              <a:gd name="connsiteX28" fmla="*/ 7464287 w 7464287"/>
              <a:gd name="connsiteY28" fmla="*/ 3451153 h 46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64287" h="4604178">
                <a:moveTo>
                  <a:pt x="0" y="1026005"/>
                </a:moveTo>
                <a:cubicBezTo>
                  <a:pt x="696567" y="548927"/>
                  <a:pt x="1393135" y="71849"/>
                  <a:pt x="1759226" y="91727"/>
                </a:cubicBezTo>
                <a:cubicBezTo>
                  <a:pt x="2125317" y="111605"/>
                  <a:pt x="2295939" y="865323"/>
                  <a:pt x="2196548" y="1145275"/>
                </a:cubicBezTo>
                <a:cubicBezTo>
                  <a:pt x="2097157" y="1425227"/>
                  <a:pt x="1376569" y="1794631"/>
                  <a:pt x="1162878" y="1771440"/>
                </a:cubicBezTo>
                <a:cubicBezTo>
                  <a:pt x="949187" y="1748249"/>
                  <a:pt x="778565" y="1072388"/>
                  <a:pt x="914400" y="1006127"/>
                </a:cubicBezTo>
                <a:cubicBezTo>
                  <a:pt x="1050235" y="939866"/>
                  <a:pt x="1727752" y="1004471"/>
                  <a:pt x="1977887" y="1373875"/>
                </a:cubicBezTo>
                <a:cubicBezTo>
                  <a:pt x="2228022" y="1743279"/>
                  <a:pt x="2276061" y="2684184"/>
                  <a:pt x="2415209" y="3222553"/>
                </a:cubicBezTo>
                <a:cubicBezTo>
                  <a:pt x="2554357" y="3760923"/>
                  <a:pt x="2620618" y="4614031"/>
                  <a:pt x="2812774" y="4604092"/>
                </a:cubicBezTo>
                <a:cubicBezTo>
                  <a:pt x="3004931" y="4594153"/>
                  <a:pt x="3400839" y="3774174"/>
                  <a:pt x="3568148" y="3162918"/>
                </a:cubicBezTo>
                <a:cubicBezTo>
                  <a:pt x="3735457" y="2551662"/>
                  <a:pt x="3821595" y="1463327"/>
                  <a:pt x="3816626" y="936553"/>
                </a:cubicBezTo>
                <a:cubicBezTo>
                  <a:pt x="3811657" y="409779"/>
                  <a:pt x="3687418" y="-35825"/>
                  <a:pt x="3538331" y="2275"/>
                </a:cubicBezTo>
                <a:cubicBezTo>
                  <a:pt x="3389244" y="40375"/>
                  <a:pt x="2572579" y="941523"/>
                  <a:pt x="2922105" y="1165153"/>
                </a:cubicBezTo>
                <a:cubicBezTo>
                  <a:pt x="3271631" y="1388783"/>
                  <a:pt x="5143500" y="1430196"/>
                  <a:pt x="5635487" y="1344057"/>
                </a:cubicBezTo>
                <a:cubicBezTo>
                  <a:pt x="6127474" y="1257918"/>
                  <a:pt x="6069495" y="800718"/>
                  <a:pt x="5874026" y="648318"/>
                </a:cubicBezTo>
                <a:cubicBezTo>
                  <a:pt x="5678557" y="495918"/>
                  <a:pt x="4731027" y="235844"/>
                  <a:pt x="4462670" y="429657"/>
                </a:cubicBezTo>
                <a:cubicBezTo>
                  <a:pt x="4194314" y="623470"/>
                  <a:pt x="4295361" y="1264544"/>
                  <a:pt x="4263887" y="1811196"/>
                </a:cubicBezTo>
                <a:cubicBezTo>
                  <a:pt x="4232413" y="2357848"/>
                  <a:pt x="4043570" y="3480970"/>
                  <a:pt x="4273826" y="3709570"/>
                </a:cubicBezTo>
                <a:cubicBezTo>
                  <a:pt x="4504082" y="3938170"/>
                  <a:pt x="5259456" y="3374952"/>
                  <a:pt x="5645426" y="3182796"/>
                </a:cubicBezTo>
                <a:cubicBezTo>
                  <a:pt x="6031396" y="2990640"/>
                  <a:pt x="6472031" y="2419140"/>
                  <a:pt x="6589644" y="2556631"/>
                </a:cubicBezTo>
                <a:cubicBezTo>
                  <a:pt x="6707257" y="2694122"/>
                  <a:pt x="6205331" y="3858657"/>
                  <a:pt x="6351105" y="4007744"/>
                </a:cubicBezTo>
                <a:cubicBezTo>
                  <a:pt x="6496879" y="4156831"/>
                  <a:pt x="7464287" y="3451153"/>
                  <a:pt x="7464287" y="3451153"/>
                </a:cubicBezTo>
                <a:lnTo>
                  <a:pt x="7464287" y="3451153"/>
                </a:lnTo>
                <a:lnTo>
                  <a:pt x="7464287" y="3451153"/>
                </a:lnTo>
                <a:lnTo>
                  <a:pt x="7464287" y="3451153"/>
                </a:lnTo>
                <a:lnTo>
                  <a:pt x="7464287" y="3451153"/>
                </a:lnTo>
                <a:lnTo>
                  <a:pt x="7464287" y="3451153"/>
                </a:lnTo>
                <a:lnTo>
                  <a:pt x="7464287" y="3451153"/>
                </a:lnTo>
                <a:lnTo>
                  <a:pt x="7464287" y="3451153"/>
                </a:lnTo>
                <a:lnTo>
                  <a:pt x="7464287" y="3451153"/>
                </a:lnTo>
              </a:path>
            </a:pathLst>
          </a:custGeom>
          <a:noFill/>
          <a:ln w="25400">
            <a:solidFill>
              <a:schemeClr val="accent4">
                <a:lumMod val="20000"/>
                <a:lumOff val="80000"/>
              </a:schemeClr>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extBox 87">
            <a:extLst>
              <a:ext uri="{FF2B5EF4-FFF2-40B4-BE49-F238E27FC236}">
                <a16:creationId xmlns:a16="http://schemas.microsoft.com/office/drawing/2014/main" id="{BECBC6D3-B6A7-4B77-98C7-FF5B006F34D6}"/>
              </a:ext>
            </a:extLst>
          </p:cNvPr>
          <p:cNvSpPr txBox="1"/>
          <p:nvPr/>
        </p:nvSpPr>
        <p:spPr>
          <a:xfrm>
            <a:off x="2104046" y="5767752"/>
            <a:ext cx="1100534"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&lt;40%</a:t>
            </a:r>
          </a:p>
        </p:txBody>
      </p:sp>
      <p:sp>
        <p:nvSpPr>
          <p:cNvPr id="89" name="TextBox 88">
            <a:extLst>
              <a:ext uri="{FF2B5EF4-FFF2-40B4-BE49-F238E27FC236}">
                <a16:creationId xmlns:a16="http://schemas.microsoft.com/office/drawing/2014/main" id="{B6F5CAA2-3791-4828-BBE5-01ED62972B7A}"/>
              </a:ext>
            </a:extLst>
          </p:cNvPr>
          <p:cNvSpPr txBox="1"/>
          <p:nvPr/>
        </p:nvSpPr>
        <p:spPr>
          <a:xfrm>
            <a:off x="4409696" y="5767752"/>
            <a:ext cx="1734798"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41% - 59%</a:t>
            </a:r>
          </a:p>
        </p:txBody>
      </p:sp>
      <p:sp>
        <p:nvSpPr>
          <p:cNvPr id="90" name="TextBox 89">
            <a:extLst>
              <a:ext uri="{FF2B5EF4-FFF2-40B4-BE49-F238E27FC236}">
                <a16:creationId xmlns:a16="http://schemas.microsoft.com/office/drawing/2014/main" id="{741ED594-A72D-42BA-BFAE-AD92ED480DB5}"/>
              </a:ext>
            </a:extLst>
          </p:cNvPr>
          <p:cNvSpPr txBox="1"/>
          <p:nvPr/>
        </p:nvSpPr>
        <p:spPr>
          <a:xfrm>
            <a:off x="7004721" y="5767752"/>
            <a:ext cx="1734798"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60% - 74%</a:t>
            </a:r>
          </a:p>
        </p:txBody>
      </p:sp>
      <p:sp>
        <p:nvSpPr>
          <p:cNvPr id="91" name="TextBox 90">
            <a:extLst>
              <a:ext uri="{FF2B5EF4-FFF2-40B4-BE49-F238E27FC236}">
                <a16:creationId xmlns:a16="http://schemas.microsoft.com/office/drawing/2014/main" id="{54EACF18-3A7F-48F9-8FAD-60BA0C495CBA}"/>
              </a:ext>
            </a:extLst>
          </p:cNvPr>
          <p:cNvSpPr txBox="1"/>
          <p:nvPr/>
        </p:nvSpPr>
        <p:spPr>
          <a:xfrm>
            <a:off x="9525123" y="5767752"/>
            <a:ext cx="1100534"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75%+</a:t>
            </a:r>
          </a:p>
        </p:txBody>
      </p:sp>
    </p:spTree>
    <p:extLst>
      <p:ext uri="{BB962C8B-B14F-4D97-AF65-F5344CB8AC3E}">
        <p14:creationId xmlns:p14="http://schemas.microsoft.com/office/powerpoint/2010/main" val="40249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5"/>
                                        </p:tgtEl>
                                        <p:attrNameLst>
                                          <p:attrName>style.opacity</p:attrName>
                                        </p:attrNameLst>
                                      </p:cBhvr>
                                      <p:to>
                                        <p:strVal val="0.1"/>
                                      </p:to>
                                    </p:set>
                                    <p:animEffect filter="image" prLst="opacity: 0.1">
                                      <p:cBhvr rctx="IE">
                                        <p:cTn id="15" dur="indefinite"/>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grpId="1" nodeType="clickEffect">
                                  <p:stCondLst>
                                    <p:cond delay="0"/>
                                  </p:stCondLst>
                                  <p:childTnLst>
                                    <p:set>
                                      <p:cBhvr>
                                        <p:cTn id="25" dur="indefinite"/>
                                        <p:tgtEl>
                                          <p:spTgt spid="8"/>
                                        </p:tgtEl>
                                        <p:attrNameLst>
                                          <p:attrName>style.opacity</p:attrName>
                                        </p:attrNameLst>
                                      </p:cBhvr>
                                      <p:to>
                                        <p:strVal val="0.1"/>
                                      </p:to>
                                    </p:set>
                                    <p:animEffect filter="image" prLst="opacity: 0.1">
                                      <p:cBhvr rctx="IE">
                                        <p:cTn id="26" dur="indefinite"/>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iterate type="lt">
                                    <p:tmPct val="0"/>
                                  </p:iterate>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p:cTn id="36" dur="indefinite"/>
                                        <p:tgtEl>
                                          <p:spTgt spid="17"/>
                                        </p:tgtEl>
                                        <p:attrNameLst>
                                          <p:attrName>style.opacity</p:attrName>
                                        </p:attrNameLst>
                                      </p:cBhvr>
                                      <p:to>
                                        <p:strVal val="0.1"/>
                                      </p:to>
                                    </p:set>
                                    <p:animEffect filter="image" prLst="opacity: 0.1">
                                      <p:cBhvr rctx="IE">
                                        <p:cTn id="37" dur="indefinite"/>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grpId="1" nodeType="clickEffect">
                                  <p:stCondLst>
                                    <p:cond delay="0"/>
                                  </p:stCondLst>
                                  <p:childTnLst>
                                    <p:set>
                                      <p:cBhvr>
                                        <p:cTn id="47" dur="indefinite"/>
                                        <p:tgtEl>
                                          <p:spTgt spid="27"/>
                                        </p:tgtEl>
                                        <p:attrNameLst>
                                          <p:attrName>style.opacity</p:attrName>
                                        </p:attrNameLst>
                                      </p:cBhvr>
                                      <p:to>
                                        <p:strVal val="0.1"/>
                                      </p:to>
                                    </p:set>
                                    <p:animEffect filter="image" prLst="opacity: 0.1">
                                      <p:cBhvr rctx="IE">
                                        <p:cTn id="48" dur="indefinite"/>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p:bldP spid="62" grpId="0"/>
      <p:bldP spid="63" grpId="0"/>
      <p:bldP spid="65" grpId="0"/>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728650-7C9E-445C-B1A3-630A6EE26DD3}"/>
              </a:ext>
            </a:extLst>
          </p:cNvPr>
          <p:cNvSpPr/>
          <p:nvPr/>
        </p:nvSpPr>
        <p:spPr>
          <a:xfrm>
            <a:off x="450296" y="497533"/>
            <a:ext cx="4987644" cy="1477328"/>
          </a:xfrm>
          <a:prstGeom prst="rect">
            <a:avLst/>
          </a:prstGeom>
        </p:spPr>
        <p:txBody>
          <a:bodyPr wrap="square">
            <a:spAutoFit/>
          </a:bodyPr>
          <a:lstStyle/>
          <a:p>
            <a:pPr lvl="0">
              <a:lnSpc>
                <a:spcPct val="90000"/>
              </a:lnSpc>
              <a:spcBef>
                <a:spcPts val="1000"/>
              </a:spcBef>
            </a:pPr>
            <a:r>
              <a:rPr lang="en-GB" sz="10000" b="1" dirty="0">
                <a:solidFill>
                  <a:schemeClr val="accent2"/>
                </a:solidFill>
                <a:latin typeface="Century Gothic" panose="020B0502020202020204" pitchFamily="34" charset="0"/>
                <a:cs typeface="Arial" panose="020B0604020202020204" pitchFamily="34" charset="0"/>
              </a:rPr>
              <a:t>&lt;40%</a:t>
            </a:r>
          </a:p>
        </p:txBody>
      </p:sp>
      <p:sp>
        <p:nvSpPr>
          <p:cNvPr id="22" name="Rectangle 21">
            <a:extLst>
              <a:ext uri="{FF2B5EF4-FFF2-40B4-BE49-F238E27FC236}">
                <a16:creationId xmlns:a16="http://schemas.microsoft.com/office/drawing/2014/main" id="{17EB4403-1939-4EA5-BFE6-C1E910AE446D}"/>
              </a:ext>
            </a:extLst>
          </p:cNvPr>
          <p:cNvSpPr/>
          <p:nvPr/>
        </p:nvSpPr>
        <p:spPr>
          <a:xfrm>
            <a:off x="495732" y="1909820"/>
            <a:ext cx="4987644" cy="1754326"/>
          </a:xfrm>
          <a:prstGeom prst="rect">
            <a:avLst/>
          </a:prstGeom>
        </p:spPr>
        <p:txBody>
          <a:bodyPr wrap="square">
            <a:spAutoFit/>
          </a:bodyPr>
          <a:lstStyle/>
          <a:p>
            <a:pPr lvl="0">
              <a:lnSpc>
                <a:spcPct val="90000"/>
              </a:lnSpc>
              <a:spcBef>
                <a:spcPts val="1000"/>
              </a:spcBef>
            </a:pPr>
            <a:r>
              <a:rPr lang="en-GB" sz="6000" b="1" dirty="0">
                <a:solidFill>
                  <a:schemeClr val="accent2"/>
                </a:solidFill>
                <a:latin typeface="Century Gothic" panose="020B0502020202020204" pitchFamily="34" charset="0"/>
                <a:cs typeface="Arial" panose="020B0604020202020204" pitchFamily="34" charset="0"/>
              </a:rPr>
              <a:t>capability score</a:t>
            </a:r>
          </a:p>
        </p:txBody>
      </p:sp>
      <p:sp>
        <p:nvSpPr>
          <p:cNvPr id="24" name="Rectangle 23">
            <a:extLst>
              <a:ext uri="{FF2B5EF4-FFF2-40B4-BE49-F238E27FC236}">
                <a16:creationId xmlns:a16="http://schemas.microsoft.com/office/drawing/2014/main" id="{19653687-9AEE-4136-B75B-C086660F0E1C}"/>
              </a:ext>
            </a:extLst>
          </p:cNvPr>
          <p:cNvSpPr/>
          <p:nvPr/>
        </p:nvSpPr>
        <p:spPr>
          <a:xfrm>
            <a:off x="5492495" y="497533"/>
            <a:ext cx="4495141" cy="1631216"/>
          </a:xfrm>
          <a:prstGeom prst="rect">
            <a:avLst/>
          </a:prstGeom>
        </p:spPr>
        <p:txBody>
          <a:bodyPr wrap="none">
            <a:spAutoFit/>
          </a:bodyPr>
          <a:lstStyle/>
          <a:p>
            <a:r>
              <a:rPr lang="en-GB" sz="10000" b="1" dirty="0">
                <a:solidFill>
                  <a:schemeClr val="tx2"/>
                </a:solidFill>
                <a:latin typeface="Ubuntu" panose="020B0504030602030204" pitchFamily="34" charset="0"/>
              </a:rPr>
              <a:t>Ad-hoc</a:t>
            </a:r>
          </a:p>
        </p:txBody>
      </p:sp>
      <p:sp>
        <p:nvSpPr>
          <p:cNvPr id="25" name="Rectangle 24">
            <a:extLst>
              <a:ext uri="{FF2B5EF4-FFF2-40B4-BE49-F238E27FC236}">
                <a16:creationId xmlns:a16="http://schemas.microsoft.com/office/drawing/2014/main" id="{B197C8EA-5022-4CB8-AD7E-1F890B4C0C2F}"/>
              </a:ext>
            </a:extLst>
          </p:cNvPr>
          <p:cNvSpPr/>
          <p:nvPr/>
        </p:nvSpPr>
        <p:spPr>
          <a:xfrm>
            <a:off x="5492494" y="2246304"/>
            <a:ext cx="6500953" cy="1844608"/>
          </a:xfrm>
          <a:prstGeom prst="rect">
            <a:avLst/>
          </a:prstGeom>
        </p:spPr>
        <p:txBody>
          <a:bodyPr wrap="square">
            <a:spAutoFit/>
          </a:bodyPr>
          <a:lstStyle/>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sales produce proposals</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“buddies and favours”</a:t>
            </a:r>
          </a:p>
          <a:p>
            <a:pPr marL="355600" lvl="0" indent="-355600">
              <a:lnSpc>
                <a:spcPct val="90000"/>
              </a:lnSpc>
              <a:spcBef>
                <a:spcPts val="1000"/>
              </a:spcBef>
              <a:buFont typeface="Arial" panose="020B0604020202020204" pitchFamily="34" charset="0"/>
              <a:buChar char="•"/>
            </a:pPr>
            <a:r>
              <a:rPr lang="en-GB" sz="3600" i="1" dirty="0">
                <a:solidFill>
                  <a:schemeClr val="tx2"/>
                </a:solidFill>
                <a:latin typeface="Century Gothic" panose="020B0502020202020204" pitchFamily="34" charset="0"/>
                <a:cs typeface="Arial" panose="020B0604020202020204" pitchFamily="34" charset="0"/>
              </a:rPr>
              <a:t>debatable </a:t>
            </a:r>
            <a:r>
              <a:rPr lang="en-GB" sz="3600" dirty="0">
                <a:solidFill>
                  <a:schemeClr val="tx2"/>
                </a:solidFill>
                <a:latin typeface="Century Gothic" panose="020B0502020202020204" pitchFamily="34" charset="0"/>
                <a:cs typeface="Arial" panose="020B0604020202020204" pitchFamily="34" charset="0"/>
              </a:rPr>
              <a:t>quality </a:t>
            </a:r>
          </a:p>
        </p:txBody>
      </p:sp>
      <p:sp>
        <p:nvSpPr>
          <p:cNvPr id="13" name="Rectangle 12">
            <a:extLst>
              <a:ext uri="{FF2B5EF4-FFF2-40B4-BE49-F238E27FC236}">
                <a16:creationId xmlns:a16="http://schemas.microsoft.com/office/drawing/2014/main" id="{F7229E60-B754-4E75-91B6-72AEEA7D93D6}"/>
              </a:ext>
            </a:extLst>
          </p:cNvPr>
          <p:cNvSpPr/>
          <p:nvPr/>
        </p:nvSpPr>
        <p:spPr>
          <a:xfrm>
            <a:off x="404860" y="4246449"/>
            <a:ext cx="4987644" cy="1823576"/>
          </a:xfrm>
          <a:prstGeom prst="rect">
            <a:avLst/>
          </a:prstGeom>
        </p:spPr>
        <p:txBody>
          <a:bodyPr wrap="square">
            <a:spAutoFit/>
          </a:bodyPr>
          <a:lstStyle/>
          <a:p>
            <a:pPr lvl="0">
              <a:lnSpc>
                <a:spcPct val="90000"/>
              </a:lnSpc>
              <a:spcBef>
                <a:spcPts val="1000"/>
              </a:spcBef>
            </a:pPr>
            <a:r>
              <a:rPr lang="en-GB" sz="12500" b="1" dirty="0">
                <a:solidFill>
                  <a:schemeClr val="accent1"/>
                </a:solidFill>
                <a:latin typeface="Century Gothic" panose="020B0502020202020204" pitchFamily="34" charset="0"/>
                <a:cs typeface="Arial" panose="020B0604020202020204" pitchFamily="34" charset="0"/>
              </a:rPr>
              <a:t>15%</a:t>
            </a:r>
          </a:p>
        </p:txBody>
      </p:sp>
      <p:sp>
        <p:nvSpPr>
          <p:cNvPr id="14" name="Rectangle 13">
            <a:extLst>
              <a:ext uri="{FF2B5EF4-FFF2-40B4-BE49-F238E27FC236}">
                <a16:creationId xmlns:a16="http://schemas.microsoft.com/office/drawing/2014/main" id="{62C318CC-7B39-4B9E-96F6-CA2C59304D71}"/>
              </a:ext>
            </a:extLst>
          </p:cNvPr>
          <p:cNvSpPr/>
          <p:nvPr/>
        </p:nvSpPr>
        <p:spPr>
          <a:xfrm>
            <a:off x="450296" y="5734936"/>
            <a:ext cx="4987644" cy="701731"/>
          </a:xfrm>
          <a:prstGeom prst="rect">
            <a:avLst/>
          </a:prstGeom>
        </p:spPr>
        <p:txBody>
          <a:bodyPr wrap="square">
            <a:spAutoFit/>
          </a:bodyPr>
          <a:lstStyle/>
          <a:p>
            <a:pPr lvl="0">
              <a:lnSpc>
                <a:spcPct val="90000"/>
              </a:lnSpc>
              <a:spcBef>
                <a:spcPts val="1000"/>
              </a:spcBef>
            </a:pPr>
            <a:r>
              <a:rPr lang="en-GB" sz="4400" b="1" dirty="0">
                <a:solidFill>
                  <a:schemeClr val="accent1"/>
                </a:solidFill>
                <a:latin typeface="Century Gothic" panose="020B0502020202020204" pitchFamily="34" charset="0"/>
                <a:cs typeface="Arial" panose="020B0604020202020204" pitchFamily="34" charset="0"/>
              </a:rPr>
              <a:t>of organisations</a:t>
            </a:r>
          </a:p>
        </p:txBody>
      </p:sp>
    </p:spTree>
    <p:extLst>
      <p:ext uri="{BB962C8B-B14F-4D97-AF65-F5344CB8AC3E}">
        <p14:creationId xmlns:p14="http://schemas.microsoft.com/office/powerpoint/2010/main" val="24748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72E76A-7921-4E00-BFCF-80A0664EFC68}"/>
              </a:ext>
            </a:extLst>
          </p:cNvPr>
          <p:cNvSpPr/>
          <p:nvPr/>
        </p:nvSpPr>
        <p:spPr>
          <a:xfrm>
            <a:off x="-79513" y="-69574"/>
            <a:ext cx="12304643" cy="6931113"/>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alpha val="50000"/>
                </a:schemeClr>
              </a:solidFill>
            </a:endParaRPr>
          </a:p>
        </p:txBody>
      </p:sp>
      <p:sp>
        <p:nvSpPr>
          <p:cNvPr id="49" name="TextBox 48">
            <a:extLst>
              <a:ext uri="{FF2B5EF4-FFF2-40B4-BE49-F238E27FC236}">
                <a16:creationId xmlns:a16="http://schemas.microsoft.com/office/drawing/2014/main" id="{D1F4002D-B51C-44E5-A7DE-515DBBE55A63}"/>
              </a:ext>
            </a:extLst>
          </p:cNvPr>
          <p:cNvSpPr txBox="1"/>
          <p:nvPr/>
        </p:nvSpPr>
        <p:spPr>
          <a:xfrm rot="16200000">
            <a:off x="-15922" y="2604626"/>
            <a:ext cx="1570326" cy="36933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Win score</a:t>
            </a:r>
          </a:p>
        </p:txBody>
      </p:sp>
      <p:sp>
        <p:nvSpPr>
          <p:cNvPr id="50" name="TextBox 49">
            <a:extLst>
              <a:ext uri="{FF2B5EF4-FFF2-40B4-BE49-F238E27FC236}">
                <a16:creationId xmlns:a16="http://schemas.microsoft.com/office/drawing/2014/main" id="{5DFC9DB7-E6E9-4A64-9A3B-6A137C2C7707}"/>
              </a:ext>
            </a:extLst>
          </p:cNvPr>
          <p:cNvSpPr txBox="1"/>
          <p:nvPr/>
        </p:nvSpPr>
        <p:spPr>
          <a:xfrm>
            <a:off x="4233771" y="6304368"/>
            <a:ext cx="4598980" cy="36775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Capability score</a:t>
            </a:r>
          </a:p>
        </p:txBody>
      </p:sp>
      <p:sp>
        <p:nvSpPr>
          <p:cNvPr id="51" name="TextBox 50">
            <a:extLst>
              <a:ext uri="{FF2B5EF4-FFF2-40B4-BE49-F238E27FC236}">
                <a16:creationId xmlns:a16="http://schemas.microsoft.com/office/drawing/2014/main" id="{2078032F-1DF2-491D-A1D1-2E3B2E705090}"/>
              </a:ext>
            </a:extLst>
          </p:cNvPr>
          <p:cNvSpPr txBox="1"/>
          <p:nvPr/>
        </p:nvSpPr>
        <p:spPr>
          <a:xfrm rot="16200000">
            <a:off x="1942450" y="4879627"/>
            <a:ext cx="961916"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Ad-hoc</a:t>
            </a:r>
          </a:p>
        </p:txBody>
      </p:sp>
      <p:cxnSp>
        <p:nvCxnSpPr>
          <p:cNvPr id="56" name="Straight Connector 55">
            <a:extLst>
              <a:ext uri="{FF2B5EF4-FFF2-40B4-BE49-F238E27FC236}">
                <a16:creationId xmlns:a16="http://schemas.microsoft.com/office/drawing/2014/main" id="{98ABBDD1-6D09-4782-A5D5-4344A1B7A432}"/>
              </a:ext>
            </a:extLst>
          </p:cNvPr>
          <p:cNvCxnSpPr>
            <a:cxnSpLocks/>
            <a:stCxn id="58" idx="0"/>
            <a:endCxn id="57" idx="4"/>
          </p:cNvCxnSpPr>
          <p:nvPr/>
        </p:nvCxnSpPr>
        <p:spPr>
          <a:xfrm flipH="1" flipV="1">
            <a:off x="2624503" y="4590418"/>
            <a:ext cx="1760" cy="99286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8408CC87-BC7A-404F-AD18-8C4A90FE947F}"/>
              </a:ext>
            </a:extLst>
          </p:cNvPr>
          <p:cNvSpPr/>
          <p:nvPr/>
        </p:nvSpPr>
        <p:spPr>
          <a:xfrm>
            <a:off x="2578392" y="4505176"/>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7B6EA668-5A31-44F3-859F-0F69CD2F357D}"/>
              </a:ext>
            </a:extLst>
          </p:cNvPr>
          <p:cNvSpPr/>
          <p:nvPr/>
        </p:nvSpPr>
        <p:spPr>
          <a:xfrm>
            <a:off x="2596713" y="5583279"/>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TextBox 70">
            <a:extLst>
              <a:ext uri="{FF2B5EF4-FFF2-40B4-BE49-F238E27FC236}">
                <a16:creationId xmlns:a16="http://schemas.microsoft.com/office/drawing/2014/main" id="{9B0B2429-DC72-40E0-B672-FB660DB709DC}"/>
              </a:ext>
            </a:extLst>
          </p:cNvPr>
          <p:cNvSpPr txBox="1"/>
          <p:nvPr/>
        </p:nvSpPr>
        <p:spPr>
          <a:xfrm>
            <a:off x="2104046" y="5767752"/>
            <a:ext cx="1100534"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&lt;40%</a:t>
            </a:r>
          </a:p>
        </p:txBody>
      </p:sp>
      <p:sp>
        <p:nvSpPr>
          <p:cNvPr id="22" name="TextBox 21">
            <a:extLst>
              <a:ext uri="{FF2B5EF4-FFF2-40B4-BE49-F238E27FC236}">
                <a16:creationId xmlns:a16="http://schemas.microsoft.com/office/drawing/2014/main" id="{3D8D522B-6500-4893-907F-D1914C632755}"/>
              </a:ext>
            </a:extLst>
          </p:cNvPr>
          <p:cNvSpPr txBox="1"/>
          <p:nvPr/>
        </p:nvSpPr>
        <p:spPr>
          <a:xfrm>
            <a:off x="1404098" y="54911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0%</a:t>
            </a:r>
          </a:p>
        </p:txBody>
      </p:sp>
      <p:sp>
        <p:nvSpPr>
          <p:cNvPr id="32" name="TextBox 31">
            <a:extLst>
              <a:ext uri="{FF2B5EF4-FFF2-40B4-BE49-F238E27FC236}">
                <a16:creationId xmlns:a16="http://schemas.microsoft.com/office/drawing/2014/main" id="{0C681C0F-4C92-4B48-B303-06BDADFB7E7D}"/>
              </a:ext>
            </a:extLst>
          </p:cNvPr>
          <p:cNvSpPr txBox="1"/>
          <p:nvPr/>
        </p:nvSpPr>
        <p:spPr>
          <a:xfrm>
            <a:off x="1404098" y="397942"/>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100%</a:t>
            </a:r>
          </a:p>
        </p:txBody>
      </p:sp>
      <p:sp>
        <p:nvSpPr>
          <p:cNvPr id="33" name="TextBox 32">
            <a:extLst>
              <a:ext uri="{FF2B5EF4-FFF2-40B4-BE49-F238E27FC236}">
                <a16:creationId xmlns:a16="http://schemas.microsoft.com/office/drawing/2014/main" id="{A14AF255-EDDD-4420-8087-2DAC3398258F}"/>
              </a:ext>
            </a:extLst>
          </p:cNvPr>
          <p:cNvSpPr txBox="1"/>
          <p:nvPr/>
        </p:nvSpPr>
        <p:spPr>
          <a:xfrm>
            <a:off x="1404098" y="907268"/>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90%</a:t>
            </a:r>
          </a:p>
        </p:txBody>
      </p:sp>
      <p:sp>
        <p:nvSpPr>
          <p:cNvPr id="34" name="TextBox 33">
            <a:extLst>
              <a:ext uri="{FF2B5EF4-FFF2-40B4-BE49-F238E27FC236}">
                <a16:creationId xmlns:a16="http://schemas.microsoft.com/office/drawing/2014/main" id="{C5E48F1F-7A60-4205-BAED-F4C7BE052782}"/>
              </a:ext>
            </a:extLst>
          </p:cNvPr>
          <p:cNvSpPr txBox="1"/>
          <p:nvPr/>
        </p:nvSpPr>
        <p:spPr>
          <a:xfrm>
            <a:off x="1404098" y="1416594"/>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80%</a:t>
            </a:r>
          </a:p>
        </p:txBody>
      </p:sp>
      <p:sp>
        <p:nvSpPr>
          <p:cNvPr id="36" name="TextBox 35">
            <a:extLst>
              <a:ext uri="{FF2B5EF4-FFF2-40B4-BE49-F238E27FC236}">
                <a16:creationId xmlns:a16="http://schemas.microsoft.com/office/drawing/2014/main" id="{177EBDC9-CF94-4722-99A5-412BE1698C2B}"/>
              </a:ext>
            </a:extLst>
          </p:cNvPr>
          <p:cNvSpPr txBox="1"/>
          <p:nvPr/>
        </p:nvSpPr>
        <p:spPr>
          <a:xfrm>
            <a:off x="1404098" y="1925920"/>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70%</a:t>
            </a:r>
          </a:p>
        </p:txBody>
      </p:sp>
      <p:sp>
        <p:nvSpPr>
          <p:cNvPr id="37" name="TextBox 36">
            <a:extLst>
              <a:ext uri="{FF2B5EF4-FFF2-40B4-BE49-F238E27FC236}">
                <a16:creationId xmlns:a16="http://schemas.microsoft.com/office/drawing/2014/main" id="{EF92C761-61D8-400F-BC60-9CDBA6D8146D}"/>
              </a:ext>
            </a:extLst>
          </p:cNvPr>
          <p:cNvSpPr txBox="1"/>
          <p:nvPr/>
        </p:nvSpPr>
        <p:spPr>
          <a:xfrm>
            <a:off x="1404098" y="2435246"/>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60%</a:t>
            </a:r>
          </a:p>
        </p:txBody>
      </p:sp>
      <p:sp>
        <p:nvSpPr>
          <p:cNvPr id="38" name="TextBox 37">
            <a:extLst>
              <a:ext uri="{FF2B5EF4-FFF2-40B4-BE49-F238E27FC236}">
                <a16:creationId xmlns:a16="http://schemas.microsoft.com/office/drawing/2014/main" id="{3E1BEB8F-B9FF-435D-9C79-EAC2FD08F51D}"/>
              </a:ext>
            </a:extLst>
          </p:cNvPr>
          <p:cNvSpPr txBox="1"/>
          <p:nvPr/>
        </p:nvSpPr>
        <p:spPr>
          <a:xfrm>
            <a:off x="1404098" y="2944571"/>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50%</a:t>
            </a:r>
          </a:p>
        </p:txBody>
      </p:sp>
      <p:sp>
        <p:nvSpPr>
          <p:cNvPr id="39" name="TextBox 38">
            <a:extLst>
              <a:ext uri="{FF2B5EF4-FFF2-40B4-BE49-F238E27FC236}">
                <a16:creationId xmlns:a16="http://schemas.microsoft.com/office/drawing/2014/main" id="{56983690-E1BE-4B3C-8F41-807C5A2B2084}"/>
              </a:ext>
            </a:extLst>
          </p:cNvPr>
          <p:cNvSpPr txBox="1"/>
          <p:nvPr/>
        </p:nvSpPr>
        <p:spPr>
          <a:xfrm>
            <a:off x="1404098" y="34538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40%</a:t>
            </a:r>
          </a:p>
        </p:txBody>
      </p:sp>
      <p:sp>
        <p:nvSpPr>
          <p:cNvPr id="40" name="TextBox 39">
            <a:extLst>
              <a:ext uri="{FF2B5EF4-FFF2-40B4-BE49-F238E27FC236}">
                <a16:creationId xmlns:a16="http://schemas.microsoft.com/office/drawing/2014/main" id="{C516E3F6-38B2-43EA-8373-4538159CAE2C}"/>
              </a:ext>
            </a:extLst>
          </p:cNvPr>
          <p:cNvSpPr txBox="1"/>
          <p:nvPr/>
        </p:nvSpPr>
        <p:spPr>
          <a:xfrm>
            <a:off x="1404098" y="3963223"/>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30%</a:t>
            </a:r>
          </a:p>
        </p:txBody>
      </p:sp>
      <p:sp>
        <p:nvSpPr>
          <p:cNvPr id="41" name="TextBox 40">
            <a:extLst>
              <a:ext uri="{FF2B5EF4-FFF2-40B4-BE49-F238E27FC236}">
                <a16:creationId xmlns:a16="http://schemas.microsoft.com/office/drawing/2014/main" id="{3DBB9ABB-52FB-42AF-B6BE-5B5777586F22}"/>
              </a:ext>
            </a:extLst>
          </p:cNvPr>
          <p:cNvSpPr txBox="1"/>
          <p:nvPr/>
        </p:nvSpPr>
        <p:spPr>
          <a:xfrm>
            <a:off x="1404098" y="4472549"/>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20%</a:t>
            </a:r>
          </a:p>
        </p:txBody>
      </p:sp>
      <p:sp>
        <p:nvSpPr>
          <p:cNvPr id="42" name="TextBox 41">
            <a:extLst>
              <a:ext uri="{FF2B5EF4-FFF2-40B4-BE49-F238E27FC236}">
                <a16:creationId xmlns:a16="http://schemas.microsoft.com/office/drawing/2014/main" id="{929F9163-5F03-4464-B426-5F211AE3E21A}"/>
              </a:ext>
            </a:extLst>
          </p:cNvPr>
          <p:cNvSpPr txBox="1"/>
          <p:nvPr/>
        </p:nvSpPr>
        <p:spPr>
          <a:xfrm>
            <a:off x="1404098" y="4981875"/>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674606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728650-7C9E-445C-B1A3-630A6EE26DD3}"/>
              </a:ext>
            </a:extLst>
          </p:cNvPr>
          <p:cNvSpPr/>
          <p:nvPr/>
        </p:nvSpPr>
        <p:spPr>
          <a:xfrm>
            <a:off x="450296" y="535633"/>
            <a:ext cx="6356904" cy="1477328"/>
          </a:xfrm>
          <a:prstGeom prst="rect">
            <a:avLst/>
          </a:prstGeom>
        </p:spPr>
        <p:txBody>
          <a:bodyPr wrap="square">
            <a:spAutoFit/>
          </a:bodyPr>
          <a:lstStyle/>
          <a:p>
            <a:pPr lvl="0">
              <a:lnSpc>
                <a:spcPct val="90000"/>
              </a:lnSpc>
              <a:spcBef>
                <a:spcPts val="1000"/>
              </a:spcBef>
            </a:pPr>
            <a:r>
              <a:rPr lang="en-GB" sz="10000" b="1" dirty="0">
                <a:solidFill>
                  <a:schemeClr val="accent2"/>
                </a:solidFill>
                <a:latin typeface="Century Gothic" panose="020B0502020202020204" pitchFamily="34" charset="0"/>
                <a:cs typeface="Arial" panose="020B0604020202020204" pitchFamily="34" charset="0"/>
              </a:rPr>
              <a:t>41-59%</a:t>
            </a:r>
          </a:p>
        </p:txBody>
      </p:sp>
      <p:sp>
        <p:nvSpPr>
          <p:cNvPr id="22" name="Rectangle 21">
            <a:extLst>
              <a:ext uri="{FF2B5EF4-FFF2-40B4-BE49-F238E27FC236}">
                <a16:creationId xmlns:a16="http://schemas.microsoft.com/office/drawing/2014/main" id="{17EB4403-1939-4EA5-BFE6-C1E910AE446D}"/>
              </a:ext>
            </a:extLst>
          </p:cNvPr>
          <p:cNvSpPr/>
          <p:nvPr/>
        </p:nvSpPr>
        <p:spPr>
          <a:xfrm>
            <a:off x="495732" y="1909820"/>
            <a:ext cx="4987644" cy="1754326"/>
          </a:xfrm>
          <a:prstGeom prst="rect">
            <a:avLst/>
          </a:prstGeom>
        </p:spPr>
        <p:txBody>
          <a:bodyPr wrap="square">
            <a:spAutoFit/>
          </a:bodyPr>
          <a:lstStyle/>
          <a:p>
            <a:pPr lvl="0">
              <a:lnSpc>
                <a:spcPct val="90000"/>
              </a:lnSpc>
              <a:spcBef>
                <a:spcPts val="1000"/>
              </a:spcBef>
            </a:pPr>
            <a:r>
              <a:rPr lang="en-GB" sz="6000" b="1" dirty="0">
                <a:solidFill>
                  <a:schemeClr val="accent2"/>
                </a:solidFill>
                <a:latin typeface="Century Gothic" panose="020B0502020202020204" pitchFamily="34" charset="0"/>
                <a:cs typeface="Arial" panose="020B0604020202020204" pitchFamily="34" charset="0"/>
              </a:rPr>
              <a:t>capability score</a:t>
            </a:r>
          </a:p>
        </p:txBody>
      </p:sp>
      <p:sp>
        <p:nvSpPr>
          <p:cNvPr id="24" name="Rectangle 23">
            <a:extLst>
              <a:ext uri="{FF2B5EF4-FFF2-40B4-BE49-F238E27FC236}">
                <a16:creationId xmlns:a16="http://schemas.microsoft.com/office/drawing/2014/main" id="{19653687-9AEE-4136-B75B-C086660F0E1C}"/>
              </a:ext>
            </a:extLst>
          </p:cNvPr>
          <p:cNvSpPr/>
          <p:nvPr/>
        </p:nvSpPr>
        <p:spPr>
          <a:xfrm>
            <a:off x="5481065" y="407119"/>
            <a:ext cx="5016117" cy="1631216"/>
          </a:xfrm>
          <a:prstGeom prst="rect">
            <a:avLst/>
          </a:prstGeom>
        </p:spPr>
        <p:txBody>
          <a:bodyPr wrap="none">
            <a:spAutoFit/>
          </a:bodyPr>
          <a:lstStyle/>
          <a:p>
            <a:r>
              <a:rPr lang="en-GB" sz="10000" b="1" dirty="0">
                <a:solidFill>
                  <a:schemeClr val="tx2"/>
                </a:solidFill>
                <a:latin typeface="Ubuntu" panose="020B0504030602030204" pitchFamily="34" charset="0"/>
              </a:rPr>
              <a:t>Tactical</a:t>
            </a:r>
          </a:p>
        </p:txBody>
      </p:sp>
      <p:sp>
        <p:nvSpPr>
          <p:cNvPr id="25" name="Rectangle 24">
            <a:extLst>
              <a:ext uri="{FF2B5EF4-FFF2-40B4-BE49-F238E27FC236}">
                <a16:creationId xmlns:a16="http://schemas.microsoft.com/office/drawing/2014/main" id="{B197C8EA-5022-4CB8-AD7E-1F890B4C0C2F}"/>
              </a:ext>
            </a:extLst>
          </p:cNvPr>
          <p:cNvSpPr/>
          <p:nvPr/>
        </p:nvSpPr>
        <p:spPr>
          <a:xfrm>
            <a:off x="5481064" y="2054349"/>
            <a:ext cx="6500953" cy="3098284"/>
          </a:xfrm>
          <a:prstGeom prst="rect">
            <a:avLst/>
          </a:prstGeom>
        </p:spPr>
        <p:txBody>
          <a:bodyPr wrap="square">
            <a:spAutoFit/>
          </a:bodyPr>
          <a:lstStyle/>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proposal support factory</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“make life easier”</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responding to RFPs</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chasing everything</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insufficient resources</a:t>
            </a:r>
          </a:p>
        </p:txBody>
      </p:sp>
      <p:sp>
        <p:nvSpPr>
          <p:cNvPr id="13" name="Rectangle 12">
            <a:extLst>
              <a:ext uri="{FF2B5EF4-FFF2-40B4-BE49-F238E27FC236}">
                <a16:creationId xmlns:a16="http://schemas.microsoft.com/office/drawing/2014/main" id="{F7229E60-B754-4E75-91B6-72AEEA7D93D6}"/>
              </a:ext>
            </a:extLst>
          </p:cNvPr>
          <p:cNvSpPr/>
          <p:nvPr/>
        </p:nvSpPr>
        <p:spPr>
          <a:xfrm>
            <a:off x="404860" y="4246449"/>
            <a:ext cx="4987644" cy="1823576"/>
          </a:xfrm>
          <a:prstGeom prst="rect">
            <a:avLst/>
          </a:prstGeom>
        </p:spPr>
        <p:txBody>
          <a:bodyPr wrap="square">
            <a:spAutoFit/>
          </a:bodyPr>
          <a:lstStyle/>
          <a:p>
            <a:pPr lvl="0">
              <a:lnSpc>
                <a:spcPct val="90000"/>
              </a:lnSpc>
              <a:spcBef>
                <a:spcPts val="1000"/>
              </a:spcBef>
            </a:pPr>
            <a:r>
              <a:rPr lang="en-GB" sz="12500" b="1" dirty="0">
                <a:solidFill>
                  <a:schemeClr val="accent1"/>
                </a:solidFill>
                <a:latin typeface="Century Gothic" panose="020B0502020202020204" pitchFamily="34" charset="0"/>
                <a:cs typeface="Arial" panose="020B0604020202020204" pitchFamily="34" charset="0"/>
              </a:rPr>
              <a:t>62%</a:t>
            </a:r>
          </a:p>
        </p:txBody>
      </p:sp>
      <p:sp>
        <p:nvSpPr>
          <p:cNvPr id="14" name="Rectangle 13">
            <a:extLst>
              <a:ext uri="{FF2B5EF4-FFF2-40B4-BE49-F238E27FC236}">
                <a16:creationId xmlns:a16="http://schemas.microsoft.com/office/drawing/2014/main" id="{62C318CC-7B39-4B9E-96F6-CA2C59304D71}"/>
              </a:ext>
            </a:extLst>
          </p:cNvPr>
          <p:cNvSpPr/>
          <p:nvPr/>
        </p:nvSpPr>
        <p:spPr>
          <a:xfrm>
            <a:off x="450296" y="5734936"/>
            <a:ext cx="4987644" cy="701731"/>
          </a:xfrm>
          <a:prstGeom prst="rect">
            <a:avLst/>
          </a:prstGeom>
        </p:spPr>
        <p:txBody>
          <a:bodyPr wrap="square">
            <a:spAutoFit/>
          </a:bodyPr>
          <a:lstStyle/>
          <a:p>
            <a:pPr lvl="0">
              <a:lnSpc>
                <a:spcPct val="90000"/>
              </a:lnSpc>
              <a:spcBef>
                <a:spcPts val="1000"/>
              </a:spcBef>
            </a:pPr>
            <a:r>
              <a:rPr lang="en-GB" sz="4400" b="1" dirty="0">
                <a:solidFill>
                  <a:schemeClr val="accent1"/>
                </a:solidFill>
                <a:latin typeface="Century Gothic" panose="020B0502020202020204" pitchFamily="34" charset="0"/>
                <a:cs typeface="Arial" panose="020B0604020202020204" pitchFamily="34" charset="0"/>
              </a:rPr>
              <a:t>of organisations</a:t>
            </a:r>
          </a:p>
        </p:txBody>
      </p:sp>
    </p:spTree>
    <p:extLst>
      <p:ext uri="{BB962C8B-B14F-4D97-AF65-F5344CB8AC3E}">
        <p14:creationId xmlns:p14="http://schemas.microsoft.com/office/powerpoint/2010/main" val="302533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26E1F27-8912-4915-84FB-436554D12913}"/>
              </a:ext>
            </a:extLst>
          </p:cNvPr>
          <p:cNvSpPr/>
          <p:nvPr/>
        </p:nvSpPr>
        <p:spPr>
          <a:xfrm>
            <a:off x="-79513" y="-69574"/>
            <a:ext cx="12304643" cy="6931113"/>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alpha val="50000"/>
                </a:schemeClr>
              </a:solidFill>
            </a:endParaRPr>
          </a:p>
        </p:txBody>
      </p:sp>
      <p:sp>
        <p:nvSpPr>
          <p:cNvPr id="58" name="TextBox 57">
            <a:extLst>
              <a:ext uri="{FF2B5EF4-FFF2-40B4-BE49-F238E27FC236}">
                <a16:creationId xmlns:a16="http://schemas.microsoft.com/office/drawing/2014/main" id="{E5E21EEA-D204-4237-BB0E-960352B3C2C4}"/>
              </a:ext>
            </a:extLst>
          </p:cNvPr>
          <p:cNvSpPr txBox="1"/>
          <p:nvPr/>
        </p:nvSpPr>
        <p:spPr>
          <a:xfrm rot="16200000">
            <a:off x="-15922" y="2604626"/>
            <a:ext cx="1570326" cy="36933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Win score</a:t>
            </a:r>
          </a:p>
        </p:txBody>
      </p:sp>
      <p:sp>
        <p:nvSpPr>
          <p:cNvPr id="59" name="TextBox 58">
            <a:extLst>
              <a:ext uri="{FF2B5EF4-FFF2-40B4-BE49-F238E27FC236}">
                <a16:creationId xmlns:a16="http://schemas.microsoft.com/office/drawing/2014/main" id="{04408AFA-A7E5-46A8-AB59-4472A397E3B2}"/>
              </a:ext>
            </a:extLst>
          </p:cNvPr>
          <p:cNvSpPr txBox="1"/>
          <p:nvPr/>
        </p:nvSpPr>
        <p:spPr>
          <a:xfrm>
            <a:off x="4233771" y="6304368"/>
            <a:ext cx="4598980" cy="36775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Capability score</a:t>
            </a:r>
          </a:p>
        </p:txBody>
      </p:sp>
      <p:sp>
        <p:nvSpPr>
          <p:cNvPr id="60" name="TextBox 59">
            <a:extLst>
              <a:ext uri="{FF2B5EF4-FFF2-40B4-BE49-F238E27FC236}">
                <a16:creationId xmlns:a16="http://schemas.microsoft.com/office/drawing/2014/main" id="{03E0C11C-12B2-4347-A2DD-F06A46A849F0}"/>
              </a:ext>
            </a:extLst>
          </p:cNvPr>
          <p:cNvSpPr txBox="1"/>
          <p:nvPr/>
        </p:nvSpPr>
        <p:spPr>
          <a:xfrm rot="16200000">
            <a:off x="1942450" y="4879627"/>
            <a:ext cx="961916"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Ad-hoc</a:t>
            </a:r>
          </a:p>
        </p:txBody>
      </p:sp>
      <p:sp>
        <p:nvSpPr>
          <p:cNvPr id="61" name="Freeform: Shape 60">
            <a:extLst>
              <a:ext uri="{FF2B5EF4-FFF2-40B4-BE49-F238E27FC236}">
                <a16:creationId xmlns:a16="http://schemas.microsoft.com/office/drawing/2014/main" id="{2D49B80D-F834-4880-93A8-E18F92EC7128}"/>
              </a:ext>
            </a:extLst>
          </p:cNvPr>
          <p:cNvSpPr/>
          <p:nvPr/>
        </p:nvSpPr>
        <p:spPr>
          <a:xfrm>
            <a:off x="2628900" y="3388021"/>
            <a:ext cx="2641600" cy="2247900"/>
          </a:xfrm>
          <a:custGeom>
            <a:avLst/>
            <a:gdLst>
              <a:gd name="connsiteX0" fmla="*/ 0 w 2641600"/>
              <a:gd name="connsiteY0" fmla="*/ 2222500 h 2247900"/>
              <a:gd name="connsiteX1" fmla="*/ 0 w 2641600"/>
              <a:gd name="connsiteY1" fmla="*/ 1168400 h 2247900"/>
              <a:gd name="connsiteX2" fmla="*/ 2641600 w 2641600"/>
              <a:gd name="connsiteY2" fmla="*/ 0 h 2247900"/>
              <a:gd name="connsiteX3" fmla="*/ 2641600 w 2641600"/>
              <a:gd name="connsiteY3" fmla="*/ 2247900 h 2247900"/>
              <a:gd name="connsiteX4" fmla="*/ 0 w 2641600"/>
              <a:gd name="connsiteY4" fmla="*/ 22225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247900">
                <a:moveTo>
                  <a:pt x="0" y="2222500"/>
                </a:moveTo>
                <a:lnTo>
                  <a:pt x="0" y="1168400"/>
                </a:lnTo>
                <a:lnTo>
                  <a:pt x="2641600" y="0"/>
                </a:lnTo>
                <a:lnTo>
                  <a:pt x="2641600" y="2247900"/>
                </a:lnTo>
                <a:lnTo>
                  <a:pt x="0" y="222250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4" name="Straight Connector 63">
            <a:extLst>
              <a:ext uri="{FF2B5EF4-FFF2-40B4-BE49-F238E27FC236}">
                <a16:creationId xmlns:a16="http://schemas.microsoft.com/office/drawing/2014/main" id="{B9DB8C09-B8F0-4A7C-93EE-63BA371EE414}"/>
              </a:ext>
            </a:extLst>
          </p:cNvPr>
          <p:cNvCxnSpPr>
            <a:cxnSpLocks/>
            <a:stCxn id="66" idx="0"/>
            <a:endCxn id="65" idx="4"/>
          </p:cNvCxnSpPr>
          <p:nvPr/>
        </p:nvCxnSpPr>
        <p:spPr>
          <a:xfrm flipH="1" flipV="1">
            <a:off x="2624503" y="4590418"/>
            <a:ext cx="1760" cy="99286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E552F542-F5EC-4963-92A4-89B0844B6CE6}"/>
              </a:ext>
            </a:extLst>
          </p:cNvPr>
          <p:cNvSpPr/>
          <p:nvPr/>
        </p:nvSpPr>
        <p:spPr>
          <a:xfrm>
            <a:off x="2578392" y="4505176"/>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a:extLst>
              <a:ext uri="{FF2B5EF4-FFF2-40B4-BE49-F238E27FC236}">
                <a16:creationId xmlns:a16="http://schemas.microsoft.com/office/drawing/2014/main" id="{E05F5ACE-7FBA-4CD6-96D4-18C8DAB8D954}"/>
              </a:ext>
            </a:extLst>
          </p:cNvPr>
          <p:cNvSpPr/>
          <p:nvPr/>
        </p:nvSpPr>
        <p:spPr>
          <a:xfrm>
            <a:off x="2596713" y="5583279"/>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TextBox 66">
            <a:extLst>
              <a:ext uri="{FF2B5EF4-FFF2-40B4-BE49-F238E27FC236}">
                <a16:creationId xmlns:a16="http://schemas.microsoft.com/office/drawing/2014/main" id="{9AE47B6C-30E0-4E0D-B915-ADA8DB19CDE3}"/>
              </a:ext>
            </a:extLst>
          </p:cNvPr>
          <p:cNvSpPr txBox="1"/>
          <p:nvPr/>
        </p:nvSpPr>
        <p:spPr>
          <a:xfrm rot="16200000">
            <a:off x="4563733" y="4888335"/>
            <a:ext cx="961916"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Tactical</a:t>
            </a:r>
          </a:p>
        </p:txBody>
      </p:sp>
      <p:cxnSp>
        <p:nvCxnSpPr>
          <p:cNvPr id="68" name="Straight Connector 67">
            <a:extLst>
              <a:ext uri="{FF2B5EF4-FFF2-40B4-BE49-F238E27FC236}">
                <a16:creationId xmlns:a16="http://schemas.microsoft.com/office/drawing/2014/main" id="{79838F65-DCFE-4F25-ACEE-F7A3182B7164}"/>
              </a:ext>
            </a:extLst>
          </p:cNvPr>
          <p:cNvCxnSpPr>
            <a:cxnSpLocks/>
            <a:stCxn id="70" idx="0"/>
            <a:endCxn id="69" idx="4"/>
          </p:cNvCxnSpPr>
          <p:nvPr/>
        </p:nvCxnSpPr>
        <p:spPr>
          <a:xfrm flipH="1" flipV="1">
            <a:off x="5245786" y="3423468"/>
            <a:ext cx="1760" cy="216851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9E4A0322-EF0B-4AAC-B0EC-6EC23D1B4D8E}"/>
              </a:ext>
            </a:extLst>
          </p:cNvPr>
          <p:cNvSpPr/>
          <p:nvPr/>
        </p:nvSpPr>
        <p:spPr>
          <a:xfrm>
            <a:off x="5199675" y="3338226"/>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a:extLst>
              <a:ext uri="{FF2B5EF4-FFF2-40B4-BE49-F238E27FC236}">
                <a16:creationId xmlns:a16="http://schemas.microsoft.com/office/drawing/2014/main" id="{6609CECB-C194-49F1-AC12-52FC3D150679}"/>
              </a:ext>
            </a:extLst>
          </p:cNvPr>
          <p:cNvSpPr/>
          <p:nvPr/>
        </p:nvSpPr>
        <p:spPr>
          <a:xfrm>
            <a:off x="5217996" y="5591987"/>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a:extLst>
              <a:ext uri="{FF2B5EF4-FFF2-40B4-BE49-F238E27FC236}">
                <a16:creationId xmlns:a16="http://schemas.microsoft.com/office/drawing/2014/main" id="{3D350029-AAD9-47F7-BC24-40AFE50107E4}"/>
              </a:ext>
            </a:extLst>
          </p:cNvPr>
          <p:cNvSpPr txBox="1"/>
          <p:nvPr/>
        </p:nvSpPr>
        <p:spPr>
          <a:xfrm>
            <a:off x="2104046" y="5767752"/>
            <a:ext cx="1100534"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&lt;40%</a:t>
            </a:r>
          </a:p>
        </p:txBody>
      </p:sp>
      <p:sp>
        <p:nvSpPr>
          <p:cNvPr id="80" name="TextBox 79">
            <a:extLst>
              <a:ext uri="{FF2B5EF4-FFF2-40B4-BE49-F238E27FC236}">
                <a16:creationId xmlns:a16="http://schemas.microsoft.com/office/drawing/2014/main" id="{436CEBFC-422D-4412-B338-5AA26B5ADF27}"/>
              </a:ext>
            </a:extLst>
          </p:cNvPr>
          <p:cNvSpPr txBox="1"/>
          <p:nvPr/>
        </p:nvSpPr>
        <p:spPr>
          <a:xfrm>
            <a:off x="4409696" y="5767752"/>
            <a:ext cx="1734798"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41% - 59%</a:t>
            </a:r>
          </a:p>
        </p:txBody>
      </p:sp>
      <p:sp>
        <p:nvSpPr>
          <p:cNvPr id="32" name="TextBox 31">
            <a:extLst>
              <a:ext uri="{FF2B5EF4-FFF2-40B4-BE49-F238E27FC236}">
                <a16:creationId xmlns:a16="http://schemas.microsoft.com/office/drawing/2014/main" id="{F51DA23E-036B-4C8A-8AFF-41FE127E3360}"/>
              </a:ext>
            </a:extLst>
          </p:cNvPr>
          <p:cNvSpPr txBox="1"/>
          <p:nvPr/>
        </p:nvSpPr>
        <p:spPr>
          <a:xfrm>
            <a:off x="1404098" y="54911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0%</a:t>
            </a:r>
          </a:p>
        </p:txBody>
      </p:sp>
      <p:sp>
        <p:nvSpPr>
          <p:cNvPr id="33" name="TextBox 32">
            <a:extLst>
              <a:ext uri="{FF2B5EF4-FFF2-40B4-BE49-F238E27FC236}">
                <a16:creationId xmlns:a16="http://schemas.microsoft.com/office/drawing/2014/main" id="{924B9CF3-A677-4C4E-90A2-1759A07395E0}"/>
              </a:ext>
            </a:extLst>
          </p:cNvPr>
          <p:cNvSpPr txBox="1"/>
          <p:nvPr/>
        </p:nvSpPr>
        <p:spPr>
          <a:xfrm>
            <a:off x="1404098" y="397942"/>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100%</a:t>
            </a:r>
          </a:p>
        </p:txBody>
      </p:sp>
      <p:sp>
        <p:nvSpPr>
          <p:cNvPr id="34" name="TextBox 33">
            <a:extLst>
              <a:ext uri="{FF2B5EF4-FFF2-40B4-BE49-F238E27FC236}">
                <a16:creationId xmlns:a16="http://schemas.microsoft.com/office/drawing/2014/main" id="{C214D184-A7B6-4A72-ADA1-13C1C7EDC165}"/>
              </a:ext>
            </a:extLst>
          </p:cNvPr>
          <p:cNvSpPr txBox="1"/>
          <p:nvPr/>
        </p:nvSpPr>
        <p:spPr>
          <a:xfrm>
            <a:off x="1404098" y="907268"/>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90%</a:t>
            </a:r>
          </a:p>
        </p:txBody>
      </p:sp>
      <p:sp>
        <p:nvSpPr>
          <p:cNvPr id="36" name="TextBox 35">
            <a:extLst>
              <a:ext uri="{FF2B5EF4-FFF2-40B4-BE49-F238E27FC236}">
                <a16:creationId xmlns:a16="http://schemas.microsoft.com/office/drawing/2014/main" id="{79E3D761-953C-4809-9D69-0B52BCBDB737}"/>
              </a:ext>
            </a:extLst>
          </p:cNvPr>
          <p:cNvSpPr txBox="1"/>
          <p:nvPr/>
        </p:nvSpPr>
        <p:spPr>
          <a:xfrm>
            <a:off x="1404098" y="1416594"/>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80%</a:t>
            </a:r>
          </a:p>
        </p:txBody>
      </p:sp>
      <p:sp>
        <p:nvSpPr>
          <p:cNvPr id="37" name="TextBox 36">
            <a:extLst>
              <a:ext uri="{FF2B5EF4-FFF2-40B4-BE49-F238E27FC236}">
                <a16:creationId xmlns:a16="http://schemas.microsoft.com/office/drawing/2014/main" id="{C3333D3A-4A04-47AD-A913-D1A05C71D6A7}"/>
              </a:ext>
            </a:extLst>
          </p:cNvPr>
          <p:cNvSpPr txBox="1"/>
          <p:nvPr/>
        </p:nvSpPr>
        <p:spPr>
          <a:xfrm>
            <a:off x="1404098" y="1925920"/>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70%</a:t>
            </a:r>
          </a:p>
        </p:txBody>
      </p:sp>
      <p:sp>
        <p:nvSpPr>
          <p:cNvPr id="38" name="TextBox 37">
            <a:extLst>
              <a:ext uri="{FF2B5EF4-FFF2-40B4-BE49-F238E27FC236}">
                <a16:creationId xmlns:a16="http://schemas.microsoft.com/office/drawing/2014/main" id="{477BEA07-E1B2-4C4A-AB76-C942B2EF1216}"/>
              </a:ext>
            </a:extLst>
          </p:cNvPr>
          <p:cNvSpPr txBox="1"/>
          <p:nvPr/>
        </p:nvSpPr>
        <p:spPr>
          <a:xfrm>
            <a:off x="1404098" y="2435246"/>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60%</a:t>
            </a:r>
          </a:p>
        </p:txBody>
      </p:sp>
      <p:sp>
        <p:nvSpPr>
          <p:cNvPr id="39" name="TextBox 38">
            <a:extLst>
              <a:ext uri="{FF2B5EF4-FFF2-40B4-BE49-F238E27FC236}">
                <a16:creationId xmlns:a16="http://schemas.microsoft.com/office/drawing/2014/main" id="{C15DF8E4-1335-4789-A536-ADF0155203CE}"/>
              </a:ext>
            </a:extLst>
          </p:cNvPr>
          <p:cNvSpPr txBox="1"/>
          <p:nvPr/>
        </p:nvSpPr>
        <p:spPr>
          <a:xfrm>
            <a:off x="1404098" y="2944571"/>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50%</a:t>
            </a:r>
          </a:p>
        </p:txBody>
      </p:sp>
      <p:sp>
        <p:nvSpPr>
          <p:cNvPr id="40" name="TextBox 39">
            <a:extLst>
              <a:ext uri="{FF2B5EF4-FFF2-40B4-BE49-F238E27FC236}">
                <a16:creationId xmlns:a16="http://schemas.microsoft.com/office/drawing/2014/main" id="{4BB6C28E-054E-4930-92A8-1EA3CAA98202}"/>
              </a:ext>
            </a:extLst>
          </p:cNvPr>
          <p:cNvSpPr txBox="1"/>
          <p:nvPr/>
        </p:nvSpPr>
        <p:spPr>
          <a:xfrm>
            <a:off x="1404098" y="34538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40%</a:t>
            </a:r>
          </a:p>
        </p:txBody>
      </p:sp>
      <p:sp>
        <p:nvSpPr>
          <p:cNvPr id="41" name="TextBox 40">
            <a:extLst>
              <a:ext uri="{FF2B5EF4-FFF2-40B4-BE49-F238E27FC236}">
                <a16:creationId xmlns:a16="http://schemas.microsoft.com/office/drawing/2014/main" id="{DB439FA8-BC2D-4EC8-8336-91C8A9A308EA}"/>
              </a:ext>
            </a:extLst>
          </p:cNvPr>
          <p:cNvSpPr txBox="1"/>
          <p:nvPr/>
        </p:nvSpPr>
        <p:spPr>
          <a:xfrm>
            <a:off x="1404098" y="3963223"/>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30%</a:t>
            </a:r>
          </a:p>
        </p:txBody>
      </p:sp>
      <p:sp>
        <p:nvSpPr>
          <p:cNvPr id="42" name="TextBox 41">
            <a:extLst>
              <a:ext uri="{FF2B5EF4-FFF2-40B4-BE49-F238E27FC236}">
                <a16:creationId xmlns:a16="http://schemas.microsoft.com/office/drawing/2014/main" id="{40D9EA77-E12C-4791-903C-C896D1F9D74A}"/>
              </a:ext>
            </a:extLst>
          </p:cNvPr>
          <p:cNvSpPr txBox="1"/>
          <p:nvPr/>
        </p:nvSpPr>
        <p:spPr>
          <a:xfrm>
            <a:off x="1404098" y="4472549"/>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20%</a:t>
            </a:r>
          </a:p>
        </p:txBody>
      </p:sp>
      <p:sp>
        <p:nvSpPr>
          <p:cNvPr id="43" name="TextBox 42">
            <a:extLst>
              <a:ext uri="{FF2B5EF4-FFF2-40B4-BE49-F238E27FC236}">
                <a16:creationId xmlns:a16="http://schemas.microsoft.com/office/drawing/2014/main" id="{875A5E29-E7C8-4C2C-BB6D-4EAE705CBCF6}"/>
              </a:ext>
            </a:extLst>
          </p:cNvPr>
          <p:cNvSpPr txBox="1"/>
          <p:nvPr/>
        </p:nvSpPr>
        <p:spPr>
          <a:xfrm>
            <a:off x="1404098" y="4981875"/>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828791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728650-7C9E-445C-B1A3-630A6EE26DD3}"/>
              </a:ext>
            </a:extLst>
          </p:cNvPr>
          <p:cNvSpPr/>
          <p:nvPr/>
        </p:nvSpPr>
        <p:spPr>
          <a:xfrm>
            <a:off x="450296" y="535633"/>
            <a:ext cx="6356904" cy="1477328"/>
          </a:xfrm>
          <a:prstGeom prst="rect">
            <a:avLst/>
          </a:prstGeom>
        </p:spPr>
        <p:txBody>
          <a:bodyPr wrap="square">
            <a:spAutoFit/>
          </a:bodyPr>
          <a:lstStyle/>
          <a:p>
            <a:pPr lvl="0">
              <a:lnSpc>
                <a:spcPct val="90000"/>
              </a:lnSpc>
              <a:spcBef>
                <a:spcPts val="1000"/>
              </a:spcBef>
            </a:pPr>
            <a:r>
              <a:rPr lang="en-GB" sz="10000" b="1" dirty="0">
                <a:solidFill>
                  <a:schemeClr val="accent2"/>
                </a:solidFill>
                <a:latin typeface="Century Gothic" panose="020B0502020202020204" pitchFamily="34" charset="0"/>
                <a:cs typeface="Arial" panose="020B0604020202020204" pitchFamily="34" charset="0"/>
              </a:rPr>
              <a:t>60-74%</a:t>
            </a:r>
          </a:p>
        </p:txBody>
      </p:sp>
      <p:sp>
        <p:nvSpPr>
          <p:cNvPr id="22" name="Rectangle 21">
            <a:extLst>
              <a:ext uri="{FF2B5EF4-FFF2-40B4-BE49-F238E27FC236}">
                <a16:creationId xmlns:a16="http://schemas.microsoft.com/office/drawing/2014/main" id="{17EB4403-1939-4EA5-BFE6-C1E910AE446D}"/>
              </a:ext>
            </a:extLst>
          </p:cNvPr>
          <p:cNvSpPr/>
          <p:nvPr/>
        </p:nvSpPr>
        <p:spPr>
          <a:xfrm>
            <a:off x="495732" y="1909820"/>
            <a:ext cx="4987644" cy="1754326"/>
          </a:xfrm>
          <a:prstGeom prst="rect">
            <a:avLst/>
          </a:prstGeom>
        </p:spPr>
        <p:txBody>
          <a:bodyPr wrap="square">
            <a:spAutoFit/>
          </a:bodyPr>
          <a:lstStyle/>
          <a:p>
            <a:pPr lvl="0">
              <a:lnSpc>
                <a:spcPct val="90000"/>
              </a:lnSpc>
              <a:spcBef>
                <a:spcPts val="1000"/>
              </a:spcBef>
            </a:pPr>
            <a:r>
              <a:rPr lang="en-GB" sz="6000" b="1" dirty="0">
                <a:solidFill>
                  <a:schemeClr val="accent2"/>
                </a:solidFill>
                <a:latin typeface="Century Gothic" panose="020B0502020202020204" pitchFamily="34" charset="0"/>
                <a:cs typeface="Arial" panose="020B0604020202020204" pitchFamily="34" charset="0"/>
              </a:rPr>
              <a:t>capability score</a:t>
            </a:r>
          </a:p>
        </p:txBody>
      </p:sp>
      <p:sp>
        <p:nvSpPr>
          <p:cNvPr id="24" name="Rectangle 23">
            <a:extLst>
              <a:ext uri="{FF2B5EF4-FFF2-40B4-BE49-F238E27FC236}">
                <a16:creationId xmlns:a16="http://schemas.microsoft.com/office/drawing/2014/main" id="{19653687-9AEE-4136-B75B-C086660F0E1C}"/>
              </a:ext>
            </a:extLst>
          </p:cNvPr>
          <p:cNvSpPr/>
          <p:nvPr/>
        </p:nvSpPr>
        <p:spPr>
          <a:xfrm>
            <a:off x="5401055" y="362669"/>
            <a:ext cx="6149440" cy="1631216"/>
          </a:xfrm>
          <a:prstGeom prst="rect">
            <a:avLst/>
          </a:prstGeom>
        </p:spPr>
        <p:txBody>
          <a:bodyPr wrap="none">
            <a:spAutoFit/>
          </a:bodyPr>
          <a:lstStyle/>
          <a:p>
            <a:r>
              <a:rPr lang="en-GB" sz="10000" b="1" dirty="0">
                <a:solidFill>
                  <a:schemeClr val="tx2"/>
                </a:solidFill>
                <a:latin typeface="Ubuntu" panose="020B0504030602030204" pitchFamily="34" charset="0"/>
              </a:rPr>
              <a:t>Strategic </a:t>
            </a:r>
          </a:p>
        </p:txBody>
      </p:sp>
      <p:sp>
        <p:nvSpPr>
          <p:cNvPr id="25" name="Rectangle 24">
            <a:extLst>
              <a:ext uri="{FF2B5EF4-FFF2-40B4-BE49-F238E27FC236}">
                <a16:creationId xmlns:a16="http://schemas.microsoft.com/office/drawing/2014/main" id="{B197C8EA-5022-4CB8-AD7E-1F890B4C0C2F}"/>
              </a:ext>
            </a:extLst>
          </p:cNvPr>
          <p:cNvSpPr/>
          <p:nvPr/>
        </p:nvSpPr>
        <p:spPr>
          <a:xfrm>
            <a:off x="5401054" y="2087249"/>
            <a:ext cx="6500953" cy="3468642"/>
          </a:xfrm>
          <a:prstGeom prst="rect">
            <a:avLst/>
          </a:prstGeom>
        </p:spPr>
        <p:txBody>
          <a:bodyPr wrap="square">
            <a:spAutoFit/>
          </a:bodyPr>
          <a:lstStyle/>
          <a:p>
            <a:pPr marL="35560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established proposal support function</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clearly defined processes</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qualification process exists</a:t>
            </a:r>
          </a:p>
          <a:p>
            <a:pPr marL="355600" lvl="0" indent="-355600">
              <a:lnSpc>
                <a:spcPct val="90000"/>
              </a:lnSpc>
              <a:spcBef>
                <a:spcPts val="1000"/>
              </a:spcBef>
              <a:buFont typeface="Arial" panose="020B0604020202020204" pitchFamily="34" charset="0"/>
              <a:buChar char="•"/>
            </a:pPr>
            <a:r>
              <a:rPr lang="en-GB" sz="3600" dirty="0">
                <a:solidFill>
                  <a:schemeClr val="tx2"/>
                </a:solidFill>
                <a:latin typeface="Century Gothic" panose="020B0502020202020204" pitchFamily="34" charset="0"/>
                <a:cs typeface="Arial" panose="020B0604020202020204" pitchFamily="34" charset="0"/>
              </a:rPr>
              <a:t>library of content (albeit sometimes out-of-date)</a:t>
            </a:r>
          </a:p>
        </p:txBody>
      </p:sp>
      <p:sp>
        <p:nvSpPr>
          <p:cNvPr id="13" name="Rectangle 12">
            <a:extLst>
              <a:ext uri="{FF2B5EF4-FFF2-40B4-BE49-F238E27FC236}">
                <a16:creationId xmlns:a16="http://schemas.microsoft.com/office/drawing/2014/main" id="{F7229E60-B754-4E75-91B6-72AEEA7D93D6}"/>
              </a:ext>
            </a:extLst>
          </p:cNvPr>
          <p:cNvSpPr/>
          <p:nvPr/>
        </p:nvSpPr>
        <p:spPr>
          <a:xfrm>
            <a:off x="404860" y="4246449"/>
            <a:ext cx="4987644" cy="1823576"/>
          </a:xfrm>
          <a:prstGeom prst="rect">
            <a:avLst/>
          </a:prstGeom>
        </p:spPr>
        <p:txBody>
          <a:bodyPr wrap="square">
            <a:spAutoFit/>
          </a:bodyPr>
          <a:lstStyle/>
          <a:p>
            <a:pPr lvl="0">
              <a:lnSpc>
                <a:spcPct val="90000"/>
              </a:lnSpc>
              <a:spcBef>
                <a:spcPts val="1000"/>
              </a:spcBef>
            </a:pPr>
            <a:r>
              <a:rPr lang="en-GB" sz="12500" b="1" dirty="0">
                <a:solidFill>
                  <a:schemeClr val="accent1"/>
                </a:solidFill>
                <a:latin typeface="Century Gothic" panose="020B0502020202020204" pitchFamily="34" charset="0"/>
                <a:cs typeface="Arial" panose="020B0604020202020204" pitchFamily="34" charset="0"/>
              </a:rPr>
              <a:t>18%</a:t>
            </a:r>
          </a:p>
        </p:txBody>
      </p:sp>
      <p:sp>
        <p:nvSpPr>
          <p:cNvPr id="14" name="Rectangle 13">
            <a:extLst>
              <a:ext uri="{FF2B5EF4-FFF2-40B4-BE49-F238E27FC236}">
                <a16:creationId xmlns:a16="http://schemas.microsoft.com/office/drawing/2014/main" id="{62C318CC-7B39-4B9E-96F6-CA2C59304D71}"/>
              </a:ext>
            </a:extLst>
          </p:cNvPr>
          <p:cNvSpPr/>
          <p:nvPr/>
        </p:nvSpPr>
        <p:spPr>
          <a:xfrm>
            <a:off x="450296" y="5734936"/>
            <a:ext cx="4987644" cy="701731"/>
          </a:xfrm>
          <a:prstGeom prst="rect">
            <a:avLst/>
          </a:prstGeom>
        </p:spPr>
        <p:txBody>
          <a:bodyPr wrap="square">
            <a:spAutoFit/>
          </a:bodyPr>
          <a:lstStyle/>
          <a:p>
            <a:pPr lvl="0">
              <a:lnSpc>
                <a:spcPct val="90000"/>
              </a:lnSpc>
              <a:spcBef>
                <a:spcPts val="1000"/>
              </a:spcBef>
            </a:pPr>
            <a:r>
              <a:rPr lang="en-GB" sz="4400" b="1" dirty="0">
                <a:solidFill>
                  <a:schemeClr val="accent1"/>
                </a:solidFill>
                <a:latin typeface="Century Gothic" panose="020B0502020202020204" pitchFamily="34" charset="0"/>
                <a:cs typeface="Arial" panose="020B0604020202020204" pitchFamily="34" charset="0"/>
              </a:rPr>
              <a:t>of organisations</a:t>
            </a:r>
          </a:p>
        </p:txBody>
      </p:sp>
    </p:spTree>
    <p:extLst>
      <p:ext uri="{BB962C8B-B14F-4D97-AF65-F5344CB8AC3E}">
        <p14:creationId xmlns:p14="http://schemas.microsoft.com/office/powerpoint/2010/main" val="18624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A4F34B83-8C05-4C6B-9678-BE848FD769B8}"/>
              </a:ext>
            </a:extLst>
          </p:cNvPr>
          <p:cNvSpPr/>
          <p:nvPr/>
        </p:nvSpPr>
        <p:spPr>
          <a:xfrm>
            <a:off x="-79513" y="-69574"/>
            <a:ext cx="12304643" cy="6931113"/>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alpha val="50000"/>
                </a:schemeClr>
              </a:solidFill>
            </a:endParaRPr>
          </a:p>
        </p:txBody>
      </p:sp>
      <p:sp>
        <p:nvSpPr>
          <p:cNvPr id="107" name="TextBox 106">
            <a:extLst>
              <a:ext uri="{FF2B5EF4-FFF2-40B4-BE49-F238E27FC236}">
                <a16:creationId xmlns:a16="http://schemas.microsoft.com/office/drawing/2014/main" id="{D323BB5D-5A0A-45E2-AEF2-37365B63E2C0}"/>
              </a:ext>
            </a:extLst>
          </p:cNvPr>
          <p:cNvSpPr txBox="1"/>
          <p:nvPr/>
        </p:nvSpPr>
        <p:spPr>
          <a:xfrm rot="16200000">
            <a:off x="-15922" y="2604626"/>
            <a:ext cx="1570326" cy="36933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Win score</a:t>
            </a:r>
          </a:p>
        </p:txBody>
      </p:sp>
      <p:sp>
        <p:nvSpPr>
          <p:cNvPr id="108" name="TextBox 107">
            <a:extLst>
              <a:ext uri="{FF2B5EF4-FFF2-40B4-BE49-F238E27FC236}">
                <a16:creationId xmlns:a16="http://schemas.microsoft.com/office/drawing/2014/main" id="{C2F20869-3264-4190-A172-34F4EF1DE26F}"/>
              </a:ext>
            </a:extLst>
          </p:cNvPr>
          <p:cNvSpPr txBox="1"/>
          <p:nvPr/>
        </p:nvSpPr>
        <p:spPr>
          <a:xfrm>
            <a:off x="4233771" y="6304368"/>
            <a:ext cx="4598980" cy="36775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Capability score</a:t>
            </a:r>
          </a:p>
        </p:txBody>
      </p:sp>
      <p:sp>
        <p:nvSpPr>
          <p:cNvPr id="109" name="TextBox 108">
            <a:extLst>
              <a:ext uri="{FF2B5EF4-FFF2-40B4-BE49-F238E27FC236}">
                <a16:creationId xmlns:a16="http://schemas.microsoft.com/office/drawing/2014/main" id="{C55ABD8D-775E-4C41-B155-72DEBBA88026}"/>
              </a:ext>
            </a:extLst>
          </p:cNvPr>
          <p:cNvSpPr txBox="1"/>
          <p:nvPr/>
        </p:nvSpPr>
        <p:spPr>
          <a:xfrm rot="16200000">
            <a:off x="1942450" y="4879627"/>
            <a:ext cx="961916"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Ad-hoc</a:t>
            </a:r>
          </a:p>
        </p:txBody>
      </p:sp>
      <p:sp>
        <p:nvSpPr>
          <p:cNvPr id="110" name="Freeform: Shape 109">
            <a:extLst>
              <a:ext uri="{FF2B5EF4-FFF2-40B4-BE49-F238E27FC236}">
                <a16:creationId xmlns:a16="http://schemas.microsoft.com/office/drawing/2014/main" id="{6C728BF1-9842-4D57-A7A2-96FE8B764443}"/>
              </a:ext>
            </a:extLst>
          </p:cNvPr>
          <p:cNvSpPr/>
          <p:nvPr/>
        </p:nvSpPr>
        <p:spPr>
          <a:xfrm>
            <a:off x="2628900" y="3388021"/>
            <a:ext cx="2641600" cy="2247900"/>
          </a:xfrm>
          <a:custGeom>
            <a:avLst/>
            <a:gdLst>
              <a:gd name="connsiteX0" fmla="*/ 0 w 2641600"/>
              <a:gd name="connsiteY0" fmla="*/ 2222500 h 2247900"/>
              <a:gd name="connsiteX1" fmla="*/ 0 w 2641600"/>
              <a:gd name="connsiteY1" fmla="*/ 1168400 h 2247900"/>
              <a:gd name="connsiteX2" fmla="*/ 2641600 w 2641600"/>
              <a:gd name="connsiteY2" fmla="*/ 0 h 2247900"/>
              <a:gd name="connsiteX3" fmla="*/ 2641600 w 2641600"/>
              <a:gd name="connsiteY3" fmla="*/ 2247900 h 2247900"/>
              <a:gd name="connsiteX4" fmla="*/ 0 w 2641600"/>
              <a:gd name="connsiteY4" fmla="*/ 22225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247900">
                <a:moveTo>
                  <a:pt x="0" y="2222500"/>
                </a:moveTo>
                <a:lnTo>
                  <a:pt x="0" y="1168400"/>
                </a:lnTo>
                <a:lnTo>
                  <a:pt x="2641600" y="0"/>
                </a:lnTo>
                <a:lnTo>
                  <a:pt x="2641600" y="2247900"/>
                </a:lnTo>
                <a:lnTo>
                  <a:pt x="0" y="222250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Freeform: Shape 110">
            <a:extLst>
              <a:ext uri="{FF2B5EF4-FFF2-40B4-BE49-F238E27FC236}">
                <a16:creationId xmlns:a16="http://schemas.microsoft.com/office/drawing/2014/main" id="{BDF09777-DD2B-4A33-95D5-194B180DD8D3}"/>
              </a:ext>
            </a:extLst>
          </p:cNvPr>
          <p:cNvSpPr/>
          <p:nvPr/>
        </p:nvSpPr>
        <p:spPr>
          <a:xfrm>
            <a:off x="5245100" y="2448221"/>
            <a:ext cx="2679700" cy="3187700"/>
          </a:xfrm>
          <a:custGeom>
            <a:avLst/>
            <a:gdLst>
              <a:gd name="connsiteX0" fmla="*/ 0 w 2679700"/>
              <a:gd name="connsiteY0" fmla="*/ 3187700 h 3187700"/>
              <a:gd name="connsiteX1" fmla="*/ 2679700 w 2679700"/>
              <a:gd name="connsiteY1" fmla="*/ 3187700 h 3187700"/>
              <a:gd name="connsiteX2" fmla="*/ 2679700 w 2679700"/>
              <a:gd name="connsiteY2" fmla="*/ 0 h 3187700"/>
              <a:gd name="connsiteX3" fmla="*/ 12700 w 2679700"/>
              <a:gd name="connsiteY3" fmla="*/ 939800 h 3187700"/>
              <a:gd name="connsiteX4" fmla="*/ 0 w 2679700"/>
              <a:gd name="connsiteY4" fmla="*/ 3187700 h 318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0" h="3187700">
                <a:moveTo>
                  <a:pt x="0" y="3187700"/>
                </a:moveTo>
                <a:lnTo>
                  <a:pt x="2679700" y="3187700"/>
                </a:lnTo>
                <a:lnTo>
                  <a:pt x="2679700" y="0"/>
                </a:lnTo>
                <a:lnTo>
                  <a:pt x="12700" y="939800"/>
                </a:lnTo>
                <a:cubicBezTo>
                  <a:pt x="8467" y="1689100"/>
                  <a:pt x="4233" y="2438400"/>
                  <a:pt x="0" y="318770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3" name="Straight Connector 112">
            <a:extLst>
              <a:ext uri="{FF2B5EF4-FFF2-40B4-BE49-F238E27FC236}">
                <a16:creationId xmlns:a16="http://schemas.microsoft.com/office/drawing/2014/main" id="{A5C38E02-F713-4548-B543-AF5391DF2446}"/>
              </a:ext>
            </a:extLst>
          </p:cNvPr>
          <p:cNvCxnSpPr>
            <a:cxnSpLocks/>
            <a:stCxn id="115" idx="0"/>
            <a:endCxn id="114" idx="4"/>
          </p:cNvCxnSpPr>
          <p:nvPr/>
        </p:nvCxnSpPr>
        <p:spPr>
          <a:xfrm flipH="1" flipV="1">
            <a:off x="2624503" y="4590418"/>
            <a:ext cx="1760" cy="99286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3CE1ADA7-42A7-487E-997F-826E871E33DE}"/>
              </a:ext>
            </a:extLst>
          </p:cNvPr>
          <p:cNvSpPr/>
          <p:nvPr/>
        </p:nvSpPr>
        <p:spPr>
          <a:xfrm>
            <a:off x="2578392" y="4505176"/>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Oval 114">
            <a:extLst>
              <a:ext uri="{FF2B5EF4-FFF2-40B4-BE49-F238E27FC236}">
                <a16:creationId xmlns:a16="http://schemas.microsoft.com/office/drawing/2014/main" id="{F650E50A-BF9B-4AAC-AD26-0133458950C7}"/>
              </a:ext>
            </a:extLst>
          </p:cNvPr>
          <p:cNvSpPr/>
          <p:nvPr/>
        </p:nvSpPr>
        <p:spPr>
          <a:xfrm>
            <a:off x="2596713" y="5583279"/>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TextBox 115">
            <a:extLst>
              <a:ext uri="{FF2B5EF4-FFF2-40B4-BE49-F238E27FC236}">
                <a16:creationId xmlns:a16="http://schemas.microsoft.com/office/drawing/2014/main" id="{5C4FDA19-5A06-46F0-8198-894FE287AFC4}"/>
              </a:ext>
            </a:extLst>
          </p:cNvPr>
          <p:cNvSpPr txBox="1"/>
          <p:nvPr/>
        </p:nvSpPr>
        <p:spPr>
          <a:xfrm rot="16200000">
            <a:off x="4563733" y="4888335"/>
            <a:ext cx="961916"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Tactical</a:t>
            </a:r>
          </a:p>
        </p:txBody>
      </p:sp>
      <p:cxnSp>
        <p:nvCxnSpPr>
          <p:cNvPr id="117" name="Straight Connector 116">
            <a:extLst>
              <a:ext uri="{FF2B5EF4-FFF2-40B4-BE49-F238E27FC236}">
                <a16:creationId xmlns:a16="http://schemas.microsoft.com/office/drawing/2014/main" id="{B5E7BBBC-EFF8-4A81-9824-BABEE3C382B1}"/>
              </a:ext>
            </a:extLst>
          </p:cNvPr>
          <p:cNvCxnSpPr>
            <a:cxnSpLocks/>
            <a:stCxn id="119" idx="0"/>
            <a:endCxn id="118" idx="4"/>
          </p:cNvCxnSpPr>
          <p:nvPr/>
        </p:nvCxnSpPr>
        <p:spPr>
          <a:xfrm flipH="1" flipV="1">
            <a:off x="5245786" y="3423468"/>
            <a:ext cx="1760" cy="216851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34972B66-B66B-42AA-96F0-9268D261E13E}"/>
              </a:ext>
            </a:extLst>
          </p:cNvPr>
          <p:cNvSpPr/>
          <p:nvPr/>
        </p:nvSpPr>
        <p:spPr>
          <a:xfrm>
            <a:off x="5199675" y="3338226"/>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Oval 118">
            <a:extLst>
              <a:ext uri="{FF2B5EF4-FFF2-40B4-BE49-F238E27FC236}">
                <a16:creationId xmlns:a16="http://schemas.microsoft.com/office/drawing/2014/main" id="{1116EBB4-BA03-4587-BB42-9A153E8D9CA4}"/>
              </a:ext>
            </a:extLst>
          </p:cNvPr>
          <p:cNvSpPr/>
          <p:nvPr/>
        </p:nvSpPr>
        <p:spPr>
          <a:xfrm>
            <a:off x="5217996" y="5591987"/>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 name="TextBox 119">
            <a:extLst>
              <a:ext uri="{FF2B5EF4-FFF2-40B4-BE49-F238E27FC236}">
                <a16:creationId xmlns:a16="http://schemas.microsoft.com/office/drawing/2014/main" id="{83C9FEA8-C30A-4696-9B08-0EA0EF91EB58}"/>
              </a:ext>
            </a:extLst>
          </p:cNvPr>
          <p:cNvSpPr txBox="1"/>
          <p:nvPr/>
        </p:nvSpPr>
        <p:spPr>
          <a:xfrm rot="16200000">
            <a:off x="6856258" y="4516028"/>
            <a:ext cx="1723945"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Strategic </a:t>
            </a:r>
          </a:p>
        </p:txBody>
      </p:sp>
      <p:cxnSp>
        <p:nvCxnSpPr>
          <p:cNvPr id="121" name="Straight Connector 120">
            <a:extLst>
              <a:ext uri="{FF2B5EF4-FFF2-40B4-BE49-F238E27FC236}">
                <a16:creationId xmlns:a16="http://schemas.microsoft.com/office/drawing/2014/main" id="{BBBD2A33-6707-4DCD-B5A3-3D6C78CD5710}"/>
              </a:ext>
            </a:extLst>
          </p:cNvPr>
          <p:cNvCxnSpPr>
            <a:cxnSpLocks/>
            <a:stCxn id="123" idx="0"/>
            <a:endCxn id="122" idx="4"/>
          </p:cNvCxnSpPr>
          <p:nvPr/>
        </p:nvCxnSpPr>
        <p:spPr>
          <a:xfrm flipH="1" flipV="1">
            <a:off x="7919325" y="2491644"/>
            <a:ext cx="1760" cy="31090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00106156-7A4A-4835-BC17-89F82A032B25}"/>
              </a:ext>
            </a:extLst>
          </p:cNvPr>
          <p:cNvSpPr/>
          <p:nvPr/>
        </p:nvSpPr>
        <p:spPr>
          <a:xfrm>
            <a:off x="7873214" y="2406402"/>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a:extLst>
              <a:ext uri="{FF2B5EF4-FFF2-40B4-BE49-F238E27FC236}">
                <a16:creationId xmlns:a16="http://schemas.microsoft.com/office/drawing/2014/main" id="{7110714F-C1BB-4036-AA16-5C9E3608F025}"/>
              </a:ext>
            </a:extLst>
          </p:cNvPr>
          <p:cNvSpPr/>
          <p:nvPr/>
        </p:nvSpPr>
        <p:spPr>
          <a:xfrm>
            <a:off x="7891535" y="5600694"/>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TextBox 127">
            <a:extLst>
              <a:ext uri="{FF2B5EF4-FFF2-40B4-BE49-F238E27FC236}">
                <a16:creationId xmlns:a16="http://schemas.microsoft.com/office/drawing/2014/main" id="{60EAB9A7-158D-4B32-A0EE-A572D5B6E85B}"/>
              </a:ext>
            </a:extLst>
          </p:cNvPr>
          <p:cNvSpPr txBox="1"/>
          <p:nvPr/>
        </p:nvSpPr>
        <p:spPr>
          <a:xfrm>
            <a:off x="2104046" y="5767752"/>
            <a:ext cx="1100534"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&lt;40%</a:t>
            </a:r>
          </a:p>
        </p:txBody>
      </p:sp>
      <p:sp>
        <p:nvSpPr>
          <p:cNvPr id="129" name="TextBox 128">
            <a:extLst>
              <a:ext uri="{FF2B5EF4-FFF2-40B4-BE49-F238E27FC236}">
                <a16:creationId xmlns:a16="http://schemas.microsoft.com/office/drawing/2014/main" id="{DE72E807-C8E3-4063-9817-30BA3067DFEE}"/>
              </a:ext>
            </a:extLst>
          </p:cNvPr>
          <p:cNvSpPr txBox="1"/>
          <p:nvPr/>
        </p:nvSpPr>
        <p:spPr>
          <a:xfrm>
            <a:off x="4409696" y="5767752"/>
            <a:ext cx="1734798"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41% - 59%</a:t>
            </a:r>
          </a:p>
        </p:txBody>
      </p:sp>
      <p:sp>
        <p:nvSpPr>
          <p:cNvPr id="130" name="TextBox 129">
            <a:extLst>
              <a:ext uri="{FF2B5EF4-FFF2-40B4-BE49-F238E27FC236}">
                <a16:creationId xmlns:a16="http://schemas.microsoft.com/office/drawing/2014/main" id="{E39EB788-8B17-4998-9A7F-668EB2661F50}"/>
              </a:ext>
            </a:extLst>
          </p:cNvPr>
          <p:cNvSpPr txBox="1"/>
          <p:nvPr/>
        </p:nvSpPr>
        <p:spPr>
          <a:xfrm>
            <a:off x="7004721" y="5767752"/>
            <a:ext cx="1734798"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60% - 74%</a:t>
            </a:r>
          </a:p>
        </p:txBody>
      </p:sp>
      <p:sp>
        <p:nvSpPr>
          <p:cNvPr id="33" name="TextBox 32">
            <a:extLst>
              <a:ext uri="{FF2B5EF4-FFF2-40B4-BE49-F238E27FC236}">
                <a16:creationId xmlns:a16="http://schemas.microsoft.com/office/drawing/2014/main" id="{52FF2120-7149-42C8-8EA4-CC715D0A50B4}"/>
              </a:ext>
            </a:extLst>
          </p:cNvPr>
          <p:cNvSpPr txBox="1"/>
          <p:nvPr/>
        </p:nvSpPr>
        <p:spPr>
          <a:xfrm>
            <a:off x="1404098" y="54911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0%</a:t>
            </a:r>
          </a:p>
        </p:txBody>
      </p:sp>
      <p:sp>
        <p:nvSpPr>
          <p:cNvPr id="34" name="TextBox 33">
            <a:extLst>
              <a:ext uri="{FF2B5EF4-FFF2-40B4-BE49-F238E27FC236}">
                <a16:creationId xmlns:a16="http://schemas.microsoft.com/office/drawing/2014/main" id="{CC206758-7BFA-4993-B2E9-C946ED68B430}"/>
              </a:ext>
            </a:extLst>
          </p:cNvPr>
          <p:cNvSpPr txBox="1"/>
          <p:nvPr/>
        </p:nvSpPr>
        <p:spPr>
          <a:xfrm>
            <a:off x="1404098" y="397942"/>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100%</a:t>
            </a:r>
          </a:p>
        </p:txBody>
      </p:sp>
      <p:sp>
        <p:nvSpPr>
          <p:cNvPr id="35" name="TextBox 34">
            <a:extLst>
              <a:ext uri="{FF2B5EF4-FFF2-40B4-BE49-F238E27FC236}">
                <a16:creationId xmlns:a16="http://schemas.microsoft.com/office/drawing/2014/main" id="{2E094028-2BD7-4FBC-8C22-320BFA537BA0}"/>
              </a:ext>
            </a:extLst>
          </p:cNvPr>
          <p:cNvSpPr txBox="1"/>
          <p:nvPr/>
        </p:nvSpPr>
        <p:spPr>
          <a:xfrm>
            <a:off x="1404098" y="907268"/>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90%</a:t>
            </a:r>
          </a:p>
        </p:txBody>
      </p:sp>
      <p:sp>
        <p:nvSpPr>
          <p:cNvPr id="36" name="TextBox 35">
            <a:extLst>
              <a:ext uri="{FF2B5EF4-FFF2-40B4-BE49-F238E27FC236}">
                <a16:creationId xmlns:a16="http://schemas.microsoft.com/office/drawing/2014/main" id="{3DD7CDED-981D-485A-8DE8-D591B7199289}"/>
              </a:ext>
            </a:extLst>
          </p:cNvPr>
          <p:cNvSpPr txBox="1"/>
          <p:nvPr/>
        </p:nvSpPr>
        <p:spPr>
          <a:xfrm>
            <a:off x="1404098" y="1416594"/>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80%</a:t>
            </a:r>
          </a:p>
        </p:txBody>
      </p:sp>
      <p:sp>
        <p:nvSpPr>
          <p:cNvPr id="37" name="TextBox 36">
            <a:extLst>
              <a:ext uri="{FF2B5EF4-FFF2-40B4-BE49-F238E27FC236}">
                <a16:creationId xmlns:a16="http://schemas.microsoft.com/office/drawing/2014/main" id="{D63442D9-C605-40A4-B13F-CCC9374E02AD}"/>
              </a:ext>
            </a:extLst>
          </p:cNvPr>
          <p:cNvSpPr txBox="1"/>
          <p:nvPr/>
        </p:nvSpPr>
        <p:spPr>
          <a:xfrm>
            <a:off x="1404098" y="1925920"/>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70%</a:t>
            </a:r>
          </a:p>
        </p:txBody>
      </p:sp>
      <p:sp>
        <p:nvSpPr>
          <p:cNvPr id="38" name="TextBox 37">
            <a:extLst>
              <a:ext uri="{FF2B5EF4-FFF2-40B4-BE49-F238E27FC236}">
                <a16:creationId xmlns:a16="http://schemas.microsoft.com/office/drawing/2014/main" id="{D650FF95-72EF-46C5-8579-A13F612EF849}"/>
              </a:ext>
            </a:extLst>
          </p:cNvPr>
          <p:cNvSpPr txBox="1"/>
          <p:nvPr/>
        </p:nvSpPr>
        <p:spPr>
          <a:xfrm>
            <a:off x="1404098" y="2435246"/>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60%</a:t>
            </a:r>
          </a:p>
        </p:txBody>
      </p:sp>
      <p:sp>
        <p:nvSpPr>
          <p:cNvPr id="39" name="TextBox 38">
            <a:extLst>
              <a:ext uri="{FF2B5EF4-FFF2-40B4-BE49-F238E27FC236}">
                <a16:creationId xmlns:a16="http://schemas.microsoft.com/office/drawing/2014/main" id="{E55C44C5-0686-4018-9120-AB85F5F2431B}"/>
              </a:ext>
            </a:extLst>
          </p:cNvPr>
          <p:cNvSpPr txBox="1"/>
          <p:nvPr/>
        </p:nvSpPr>
        <p:spPr>
          <a:xfrm>
            <a:off x="1404098" y="2944571"/>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50%</a:t>
            </a:r>
          </a:p>
        </p:txBody>
      </p:sp>
      <p:sp>
        <p:nvSpPr>
          <p:cNvPr id="40" name="TextBox 39">
            <a:extLst>
              <a:ext uri="{FF2B5EF4-FFF2-40B4-BE49-F238E27FC236}">
                <a16:creationId xmlns:a16="http://schemas.microsoft.com/office/drawing/2014/main" id="{30E0F511-38DB-4D02-9716-00E6561AEC2D}"/>
              </a:ext>
            </a:extLst>
          </p:cNvPr>
          <p:cNvSpPr txBox="1"/>
          <p:nvPr/>
        </p:nvSpPr>
        <p:spPr>
          <a:xfrm>
            <a:off x="1404098" y="34538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40%</a:t>
            </a:r>
          </a:p>
        </p:txBody>
      </p:sp>
      <p:sp>
        <p:nvSpPr>
          <p:cNvPr id="41" name="TextBox 40">
            <a:extLst>
              <a:ext uri="{FF2B5EF4-FFF2-40B4-BE49-F238E27FC236}">
                <a16:creationId xmlns:a16="http://schemas.microsoft.com/office/drawing/2014/main" id="{5C9C0DCD-1488-4134-A283-2DD4E91B46BC}"/>
              </a:ext>
            </a:extLst>
          </p:cNvPr>
          <p:cNvSpPr txBox="1"/>
          <p:nvPr/>
        </p:nvSpPr>
        <p:spPr>
          <a:xfrm>
            <a:off x="1404098" y="3963223"/>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30%</a:t>
            </a:r>
          </a:p>
        </p:txBody>
      </p:sp>
      <p:sp>
        <p:nvSpPr>
          <p:cNvPr id="42" name="TextBox 41">
            <a:extLst>
              <a:ext uri="{FF2B5EF4-FFF2-40B4-BE49-F238E27FC236}">
                <a16:creationId xmlns:a16="http://schemas.microsoft.com/office/drawing/2014/main" id="{EA22CC96-0529-4B62-B588-270FDAA28774}"/>
              </a:ext>
            </a:extLst>
          </p:cNvPr>
          <p:cNvSpPr txBox="1"/>
          <p:nvPr/>
        </p:nvSpPr>
        <p:spPr>
          <a:xfrm>
            <a:off x="1404098" y="4472549"/>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20%</a:t>
            </a:r>
          </a:p>
        </p:txBody>
      </p:sp>
      <p:sp>
        <p:nvSpPr>
          <p:cNvPr id="43" name="TextBox 42">
            <a:extLst>
              <a:ext uri="{FF2B5EF4-FFF2-40B4-BE49-F238E27FC236}">
                <a16:creationId xmlns:a16="http://schemas.microsoft.com/office/drawing/2014/main" id="{CE21E42C-B9A8-403F-9ED1-D0737D91DFCB}"/>
              </a:ext>
            </a:extLst>
          </p:cNvPr>
          <p:cNvSpPr txBox="1"/>
          <p:nvPr/>
        </p:nvSpPr>
        <p:spPr>
          <a:xfrm>
            <a:off x="1404098" y="4981875"/>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4049691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378B939-3381-4522-AE70-AF77BEE7D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grpSp>
        <p:nvGrpSpPr>
          <p:cNvPr id="8" name="Group 7">
            <a:extLst>
              <a:ext uri="{FF2B5EF4-FFF2-40B4-BE49-F238E27FC236}">
                <a16:creationId xmlns:a16="http://schemas.microsoft.com/office/drawing/2014/main" id="{162A0B08-F627-4FF4-9B6F-E59151DC95F1}"/>
              </a:ext>
            </a:extLst>
          </p:cNvPr>
          <p:cNvGrpSpPr/>
          <p:nvPr/>
        </p:nvGrpSpPr>
        <p:grpSpPr>
          <a:xfrm>
            <a:off x="-383089" y="4764359"/>
            <a:ext cx="12958177" cy="2556357"/>
            <a:chOff x="-306890" y="626301"/>
            <a:chExt cx="12958177" cy="2556357"/>
          </a:xfrm>
        </p:grpSpPr>
        <p:sp>
          <p:nvSpPr>
            <p:cNvPr id="9" name="Freeform: Shape 8">
              <a:extLst>
                <a:ext uri="{FF2B5EF4-FFF2-40B4-BE49-F238E27FC236}">
                  <a16:creationId xmlns:a16="http://schemas.microsoft.com/office/drawing/2014/main" id="{6D613A1F-21BC-468F-ADA7-28273D6CF675}"/>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3BA1F589-4C85-489D-8DF1-03C8705DEDAD}"/>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Shape 10">
              <a:extLst>
                <a:ext uri="{FF2B5EF4-FFF2-40B4-BE49-F238E27FC236}">
                  <a16:creationId xmlns:a16="http://schemas.microsoft.com/office/drawing/2014/main" id="{D33209EC-3726-4541-B2EA-C3D455BDDFBE}"/>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Shape 11">
              <a:extLst>
                <a:ext uri="{FF2B5EF4-FFF2-40B4-BE49-F238E27FC236}">
                  <a16:creationId xmlns:a16="http://schemas.microsoft.com/office/drawing/2014/main" id="{923A9B1F-09F9-44C3-A7F4-C2319E08E534}"/>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087233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728650-7C9E-445C-B1A3-630A6EE26DD3}"/>
              </a:ext>
            </a:extLst>
          </p:cNvPr>
          <p:cNvSpPr/>
          <p:nvPr/>
        </p:nvSpPr>
        <p:spPr>
          <a:xfrm>
            <a:off x="450296" y="535633"/>
            <a:ext cx="6356904" cy="1477328"/>
          </a:xfrm>
          <a:prstGeom prst="rect">
            <a:avLst/>
          </a:prstGeom>
        </p:spPr>
        <p:txBody>
          <a:bodyPr wrap="square">
            <a:spAutoFit/>
          </a:bodyPr>
          <a:lstStyle/>
          <a:p>
            <a:pPr lvl="0">
              <a:lnSpc>
                <a:spcPct val="90000"/>
              </a:lnSpc>
              <a:spcBef>
                <a:spcPts val="1000"/>
              </a:spcBef>
            </a:pPr>
            <a:r>
              <a:rPr lang="en-GB" sz="10000" b="1" dirty="0">
                <a:solidFill>
                  <a:schemeClr val="accent2"/>
                </a:solidFill>
                <a:latin typeface="Century Gothic" panose="020B0502020202020204" pitchFamily="34" charset="0"/>
                <a:cs typeface="Arial" panose="020B0604020202020204" pitchFamily="34" charset="0"/>
              </a:rPr>
              <a:t>75%+</a:t>
            </a:r>
          </a:p>
        </p:txBody>
      </p:sp>
      <p:sp>
        <p:nvSpPr>
          <p:cNvPr id="22" name="Rectangle 21">
            <a:extLst>
              <a:ext uri="{FF2B5EF4-FFF2-40B4-BE49-F238E27FC236}">
                <a16:creationId xmlns:a16="http://schemas.microsoft.com/office/drawing/2014/main" id="{17EB4403-1939-4EA5-BFE6-C1E910AE446D}"/>
              </a:ext>
            </a:extLst>
          </p:cNvPr>
          <p:cNvSpPr/>
          <p:nvPr/>
        </p:nvSpPr>
        <p:spPr>
          <a:xfrm>
            <a:off x="495732" y="1909820"/>
            <a:ext cx="4987644" cy="1754326"/>
          </a:xfrm>
          <a:prstGeom prst="rect">
            <a:avLst/>
          </a:prstGeom>
        </p:spPr>
        <p:txBody>
          <a:bodyPr wrap="square">
            <a:spAutoFit/>
          </a:bodyPr>
          <a:lstStyle/>
          <a:p>
            <a:pPr lvl="0">
              <a:lnSpc>
                <a:spcPct val="90000"/>
              </a:lnSpc>
              <a:spcBef>
                <a:spcPts val="1000"/>
              </a:spcBef>
            </a:pPr>
            <a:r>
              <a:rPr lang="en-GB" sz="6000" b="1" dirty="0">
                <a:solidFill>
                  <a:schemeClr val="accent2"/>
                </a:solidFill>
                <a:latin typeface="Century Gothic" panose="020B0502020202020204" pitchFamily="34" charset="0"/>
                <a:cs typeface="Arial" panose="020B0604020202020204" pitchFamily="34" charset="0"/>
              </a:rPr>
              <a:t>capability score</a:t>
            </a:r>
          </a:p>
        </p:txBody>
      </p:sp>
      <p:sp>
        <p:nvSpPr>
          <p:cNvPr id="24" name="Rectangle 23">
            <a:extLst>
              <a:ext uri="{FF2B5EF4-FFF2-40B4-BE49-F238E27FC236}">
                <a16:creationId xmlns:a16="http://schemas.microsoft.com/office/drawing/2014/main" id="{19653687-9AEE-4136-B75B-C086660F0E1C}"/>
              </a:ext>
            </a:extLst>
          </p:cNvPr>
          <p:cNvSpPr/>
          <p:nvPr/>
        </p:nvSpPr>
        <p:spPr>
          <a:xfrm>
            <a:off x="5389625" y="345440"/>
            <a:ext cx="6877204" cy="1631216"/>
          </a:xfrm>
          <a:prstGeom prst="rect">
            <a:avLst/>
          </a:prstGeom>
        </p:spPr>
        <p:txBody>
          <a:bodyPr wrap="none">
            <a:spAutoFit/>
          </a:bodyPr>
          <a:lstStyle/>
          <a:p>
            <a:r>
              <a:rPr lang="en-GB" sz="10000" b="1" dirty="0">
                <a:solidFill>
                  <a:schemeClr val="tx2"/>
                </a:solidFill>
                <a:latin typeface="Ubuntu" panose="020B0504030602030204" pitchFamily="34" charset="0"/>
              </a:rPr>
              <a:t>Strategic+ </a:t>
            </a:r>
          </a:p>
        </p:txBody>
      </p:sp>
      <p:sp>
        <p:nvSpPr>
          <p:cNvPr id="25" name="Rectangle 24">
            <a:extLst>
              <a:ext uri="{FF2B5EF4-FFF2-40B4-BE49-F238E27FC236}">
                <a16:creationId xmlns:a16="http://schemas.microsoft.com/office/drawing/2014/main" id="{B197C8EA-5022-4CB8-AD7E-1F890B4C0C2F}"/>
              </a:ext>
            </a:extLst>
          </p:cNvPr>
          <p:cNvSpPr/>
          <p:nvPr/>
        </p:nvSpPr>
        <p:spPr>
          <a:xfrm>
            <a:off x="5389624" y="1953489"/>
            <a:ext cx="6500953" cy="3046988"/>
          </a:xfrm>
          <a:prstGeom prst="rect">
            <a:avLst/>
          </a:prstGeom>
        </p:spPr>
        <p:txBody>
          <a:bodyPr wrap="square">
            <a:spAutoFit/>
          </a:bodyPr>
          <a:lstStyle/>
          <a:p>
            <a:pPr marL="355600" lvl="0" indent="-355600">
              <a:buFont typeface="Arial" panose="020B0604020202020204" pitchFamily="34" charset="0"/>
              <a:buChar char="•"/>
            </a:pPr>
            <a:r>
              <a:rPr lang="en-US" sz="3200" dirty="0">
                <a:solidFill>
                  <a:schemeClr val="tx2"/>
                </a:solidFill>
                <a:latin typeface="Century Gothic" panose="020B0502020202020204" pitchFamily="34" charset="0"/>
                <a:cs typeface="Arial" panose="020B0604020202020204" pitchFamily="34" charset="0"/>
              </a:rPr>
              <a:t>in the DNA</a:t>
            </a:r>
          </a:p>
          <a:p>
            <a:pPr marL="355600" indent="-355600">
              <a:buFont typeface="Arial" panose="020B0604020202020204" pitchFamily="34" charset="0"/>
              <a:buChar char="•"/>
            </a:pPr>
            <a:r>
              <a:rPr lang="en-US" sz="3200" dirty="0">
                <a:solidFill>
                  <a:schemeClr val="tx2"/>
                </a:solidFill>
                <a:latin typeface="Century Gothic" panose="020B0502020202020204" pitchFamily="34" charset="0"/>
                <a:cs typeface="Arial" panose="020B0604020202020204" pitchFamily="34" charset="0"/>
              </a:rPr>
              <a:t>highly proactive </a:t>
            </a:r>
          </a:p>
          <a:p>
            <a:pPr marL="355600" lvl="0" indent="-355600">
              <a:buFont typeface="Arial" panose="020B0604020202020204" pitchFamily="34" charset="0"/>
              <a:buChar char="•"/>
            </a:pPr>
            <a:r>
              <a:rPr lang="en-US" sz="3200" dirty="0">
                <a:solidFill>
                  <a:schemeClr val="tx2"/>
                </a:solidFill>
                <a:latin typeface="Century Gothic" panose="020B0502020202020204" pitchFamily="34" charset="0"/>
                <a:cs typeface="Arial" panose="020B0604020202020204" pitchFamily="34" charset="0"/>
              </a:rPr>
              <a:t>ruthless qualification</a:t>
            </a:r>
          </a:p>
          <a:p>
            <a:pPr marL="355600" lvl="0" indent="-355600">
              <a:buFont typeface="Arial" panose="020B0604020202020204" pitchFamily="34" charset="0"/>
              <a:buChar char="•"/>
            </a:pPr>
            <a:r>
              <a:rPr lang="en-US" sz="3200" dirty="0">
                <a:solidFill>
                  <a:schemeClr val="tx2"/>
                </a:solidFill>
                <a:latin typeface="Century Gothic" panose="020B0502020202020204" pitchFamily="34" charset="0"/>
                <a:cs typeface="Arial" panose="020B0604020202020204" pitchFamily="34" charset="0"/>
              </a:rPr>
              <a:t>investment to be the best</a:t>
            </a:r>
          </a:p>
          <a:p>
            <a:pPr marL="355600" lvl="0" indent="-355600">
              <a:buFont typeface="Arial" panose="020B0604020202020204" pitchFamily="34" charset="0"/>
              <a:buChar char="•"/>
            </a:pPr>
            <a:r>
              <a:rPr lang="en-US" sz="3200" dirty="0">
                <a:solidFill>
                  <a:schemeClr val="tx2"/>
                </a:solidFill>
                <a:latin typeface="Century Gothic" panose="020B0502020202020204" pitchFamily="34" charset="0"/>
                <a:cs typeface="Arial" panose="020B0604020202020204" pitchFamily="34" charset="0"/>
              </a:rPr>
              <a:t>exceptional output </a:t>
            </a:r>
          </a:p>
          <a:p>
            <a:pPr marL="355600" lvl="0" indent="-355600">
              <a:buFont typeface="Arial" panose="020B0604020202020204" pitchFamily="34" charset="0"/>
              <a:buChar char="•"/>
            </a:pPr>
            <a:endParaRPr lang="en-US" sz="3200" dirty="0">
              <a:solidFill>
                <a:schemeClr val="tx2"/>
              </a:solidFill>
              <a:latin typeface="Century Gothic" panose="020B0502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7229E60-B754-4E75-91B6-72AEEA7D93D6}"/>
              </a:ext>
            </a:extLst>
          </p:cNvPr>
          <p:cNvSpPr/>
          <p:nvPr/>
        </p:nvSpPr>
        <p:spPr>
          <a:xfrm>
            <a:off x="404860" y="4246449"/>
            <a:ext cx="4987644" cy="1823576"/>
          </a:xfrm>
          <a:prstGeom prst="rect">
            <a:avLst/>
          </a:prstGeom>
        </p:spPr>
        <p:txBody>
          <a:bodyPr wrap="square">
            <a:spAutoFit/>
          </a:bodyPr>
          <a:lstStyle/>
          <a:p>
            <a:pPr lvl="0">
              <a:lnSpc>
                <a:spcPct val="90000"/>
              </a:lnSpc>
              <a:spcBef>
                <a:spcPts val="1000"/>
              </a:spcBef>
            </a:pPr>
            <a:r>
              <a:rPr lang="en-GB" sz="12500" b="1" dirty="0">
                <a:solidFill>
                  <a:schemeClr val="accent1"/>
                </a:solidFill>
                <a:latin typeface="Century Gothic" panose="020B0502020202020204" pitchFamily="34" charset="0"/>
                <a:cs typeface="Arial" panose="020B0604020202020204" pitchFamily="34" charset="0"/>
              </a:rPr>
              <a:t>5%</a:t>
            </a:r>
          </a:p>
        </p:txBody>
      </p:sp>
      <p:sp>
        <p:nvSpPr>
          <p:cNvPr id="14" name="Rectangle 13">
            <a:extLst>
              <a:ext uri="{FF2B5EF4-FFF2-40B4-BE49-F238E27FC236}">
                <a16:creationId xmlns:a16="http://schemas.microsoft.com/office/drawing/2014/main" id="{62C318CC-7B39-4B9E-96F6-CA2C59304D71}"/>
              </a:ext>
            </a:extLst>
          </p:cNvPr>
          <p:cNvSpPr/>
          <p:nvPr/>
        </p:nvSpPr>
        <p:spPr>
          <a:xfrm>
            <a:off x="450296" y="5734936"/>
            <a:ext cx="4987644" cy="701731"/>
          </a:xfrm>
          <a:prstGeom prst="rect">
            <a:avLst/>
          </a:prstGeom>
        </p:spPr>
        <p:txBody>
          <a:bodyPr wrap="square">
            <a:spAutoFit/>
          </a:bodyPr>
          <a:lstStyle/>
          <a:p>
            <a:pPr lvl="0">
              <a:lnSpc>
                <a:spcPct val="90000"/>
              </a:lnSpc>
              <a:spcBef>
                <a:spcPts val="1000"/>
              </a:spcBef>
            </a:pPr>
            <a:r>
              <a:rPr lang="en-GB" sz="4400" b="1" dirty="0">
                <a:solidFill>
                  <a:schemeClr val="accent1"/>
                </a:solidFill>
                <a:latin typeface="Century Gothic" panose="020B0502020202020204" pitchFamily="34" charset="0"/>
                <a:cs typeface="Arial" panose="020B0604020202020204" pitchFamily="34" charset="0"/>
              </a:rPr>
              <a:t>of organisations</a:t>
            </a:r>
          </a:p>
        </p:txBody>
      </p:sp>
    </p:spTree>
    <p:extLst>
      <p:ext uri="{BB962C8B-B14F-4D97-AF65-F5344CB8AC3E}">
        <p14:creationId xmlns:p14="http://schemas.microsoft.com/office/powerpoint/2010/main" val="29533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60F34D6-B6B1-4417-9901-56351CC2D896}"/>
              </a:ext>
            </a:extLst>
          </p:cNvPr>
          <p:cNvSpPr/>
          <p:nvPr/>
        </p:nvSpPr>
        <p:spPr>
          <a:xfrm>
            <a:off x="-79513" y="-69574"/>
            <a:ext cx="12304643" cy="6931113"/>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alpha val="50000"/>
                </a:schemeClr>
              </a:solidFill>
            </a:endParaRPr>
          </a:p>
        </p:txBody>
      </p:sp>
      <p:sp>
        <p:nvSpPr>
          <p:cNvPr id="47" name="TextBox 46">
            <a:extLst>
              <a:ext uri="{FF2B5EF4-FFF2-40B4-BE49-F238E27FC236}">
                <a16:creationId xmlns:a16="http://schemas.microsoft.com/office/drawing/2014/main" id="{68691B81-19A8-4EE8-AC35-9305944EB259}"/>
              </a:ext>
            </a:extLst>
          </p:cNvPr>
          <p:cNvSpPr txBox="1"/>
          <p:nvPr/>
        </p:nvSpPr>
        <p:spPr>
          <a:xfrm rot="16200000">
            <a:off x="-15922" y="2604626"/>
            <a:ext cx="1570326" cy="36933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Win score</a:t>
            </a:r>
          </a:p>
        </p:txBody>
      </p:sp>
      <p:sp>
        <p:nvSpPr>
          <p:cNvPr id="55" name="TextBox 54">
            <a:extLst>
              <a:ext uri="{FF2B5EF4-FFF2-40B4-BE49-F238E27FC236}">
                <a16:creationId xmlns:a16="http://schemas.microsoft.com/office/drawing/2014/main" id="{6767A61A-402E-4F8E-B866-1316E0729904}"/>
              </a:ext>
            </a:extLst>
          </p:cNvPr>
          <p:cNvSpPr txBox="1"/>
          <p:nvPr/>
        </p:nvSpPr>
        <p:spPr>
          <a:xfrm>
            <a:off x="4233771" y="6304368"/>
            <a:ext cx="4598980" cy="367752"/>
          </a:xfrm>
          <a:prstGeom prst="rect">
            <a:avLst/>
          </a:prstGeom>
          <a:noFill/>
        </p:spPr>
        <p:txBody>
          <a:bodyPr wrap="square" lIns="0" tIns="0" rIns="0" bIns="0" rtlCol="0">
            <a:spAutoFit/>
          </a:bodyPr>
          <a:lstStyle/>
          <a:p>
            <a:pPr algn="ctr"/>
            <a:r>
              <a:rPr lang="en-GB" sz="2400" dirty="0">
                <a:solidFill>
                  <a:schemeClr val="bg1"/>
                </a:solidFill>
                <a:latin typeface="Arial" panose="020B0604020202020204" pitchFamily="34" charset="0"/>
                <a:cs typeface="Arial" panose="020B0604020202020204" pitchFamily="34" charset="0"/>
              </a:rPr>
              <a:t>Capability score</a:t>
            </a:r>
          </a:p>
        </p:txBody>
      </p:sp>
      <p:sp>
        <p:nvSpPr>
          <p:cNvPr id="32" name="TextBox 31">
            <a:extLst>
              <a:ext uri="{FF2B5EF4-FFF2-40B4-BE49-F238E27FC236}">
                <a16:creationId xmlns:a16="http://schemas.microsoft.com/office/drawing/2014/main" id="{75BD2113-F466-4EB5-A5DC-B0844566135E}"/>
              </a:ext>
            </a:extLst>
          </p:cNvPr>
          <p:cNvSpPr txBox="1"/>
          <p:nvPr/>
        </p:nvSpPr>
        <p:spPr>
          <a:xfrm rot="16200000">
            <a:off x="1942450" y="4879627"/>
            <a:ext cx="961916"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Ad-hoc</a:t>
            </a:r>
          </a:p>
        </p:txBody>
      </p:sp>
      <p:sp>
        <p:nvSpPr>
          <p:cNvPr id="5" name="Freeform: Shape 4">
            <a:extLst>
              <a:ext uri="{FF2B5EF4-FFF2-40B4-BE49-F238E27FC236}">
                <a16:creationId xmlns:a16="http://schemas.microsoft.com/office/drawing/2014/main" id="{B92F1736-AA2D-47E8-AC67-B0C98B230349}"/>
              </a:ext>
            </a:extLst>
          </p:cNvPr>
          <p:cNvSpPr/>
          <p:nvPr/>
        </p:nvSpPr>
        <p:spPr>
          <a:xfrm>
            <a:off x="2628900" y="3388021"/>
            <a:ext cx="2641600" cy="2247900"/>
          </a:xfrm>
          <a:custGeom>
            <a:avLst/>
            <a:gdLst>
              <a:gd name="connsiteX0" fmla="*/ 0 w 2641600"/>
              <a:gd name="connsiteY0" fmla="*/ 2222500 h 2247900"/>
              <a:gd name="connsiteX1" fmla="*/ 0 w 2641600"/>
              <a:gd name="connsiteY1" fmla="*/ 1168400 h 2247900"/>
              <a:gd name="connsiteX2" fmla="*/ 2641600 w 2641600"/>
              <a:gd name="connsiteY2" fmla="*/ 0 h 2247900"/>
              <a:gd name="connsiteX3" fmla="*/ 2641600 w 2641600"/>
              <a:gd name="connsiteY3" fmla="*/ 2247900 h 2247900"/>
              <a:gd name="connsiteX4" fmla="*/ 0 w 2641600"/>
              <a:gd name="connsiteY4" fmla="*/ 22225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247900">
                <a:moveTo>
                  <a:pt x="0" y="2222500"/>
                </a:moveTo>
                <a:lnTo>
                  <a:pt x="0" y="1168400"/>
                </a:lnTo>
                <a:lnTo>
                  <a:pt x="2641600" y="0"/>
                </a:lnTo>
                <a:lnTo>
                  <a:pt x="2641600" y="2247900"/>
                </a:lnTo>
                <a:lnTo>
                  <a:pt x="0" y="222250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reeform: Shape 5">
            <a:extLst>
              <a:ext uri="{FF2B5EF4-FFF2-40B4-BE49-F238E27FC236}">
                <a16:creationId xmlns:a16="http://schemas.microsoft.com/office/drawing/2014/main" id="{602994CB-5AA3-45E7-AC37-9D24BA5A2F93}"/>
              </a:ext>
            </a:extLst>
          </p:cNvPr>
          <p:cNvSpPr/>
          <p:nvPr/>
        </p:nvSpPr>
        <p:spPr>
          <a:xfrm>
            <a:off x="5245100" y="2448221"/>
            <a:ext cx="2679700" cy="3187700"/>
          </a:xfrm>
          <a:custGeom>
            <a:avLst/>
            <a:gdLst>
              <a:gd name="connsiteX0" fmla="*/ 0 w 2679700"/>
              <a:gd name="connsiteY0" fmla="*/ 3187700 h 3187700"/>
              <a:gd name="connsiteX1" fmla="*/ 2679700 w 2679700"/>
              <a:gd name="connsiteY1" fmla="*/ 3187700 h 3187700"/>
              <a:gd name="connsiteX2" fmla="*/ 2679700 w 2679700"/>
              <a:gd name="connsiteY2" fmla="*/ 0 h 3187700"/>
              <a:gd name="connsiteX3" fmla="*/ 12700 w 2679700"/>
              <a:gd name="connsiteY3" fmla="*/ 939800 h 3187700"/>
              <a:gd name="connsiteX4" fmla="*/ 0 w 2679700"/>
              <a:gd name="connsiteY4" fmla="*/ 3187700 h 318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0" h="3187700">
                <a:moveTo>
                  <a:pt x="0" y="3187700"/>
                </a:moveTo>
                <a:lnTo>
                  <a:pt x="2679700" y="3187700"/>
                </a:lnTo>
                <a:lnTo>
                  <a:pt x="2679700" y="0"/>
                </a:lnTo>
                <a:lnTo>
                  <a:pt x="12700" y="939800"/>
                </a:lnTo>
                <a:cubicBezTo>
                  <a:pt x="8467" y="1689100"/>
                  <a:pt x="4233" y="2438400"/>
                  <a:pt x="0" y="318770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Shape 6">
            <a:extLst>
              <a:ext uri="{FF2B5EF4-FFF2-40B4-BE49-F238E27FC236}">
                <a16:creationId xmlns:a16="http://schemas.microsoft.com/office/drawing/2014/main" id="{E1A89BDD-00D7-412A-83EA-DB7AD3248DF8}"/>
              </a:ext>
            </a:extLst>
          </p:cNvPr>
          <p:cNvSpPr/>
          <p:nvPr/>
        </p:nvSpPr>
        <p:spPr>
          <a:xfrm>
            <a:off x="7912100" y="1559221"/>
            <a:ext cx="2222500" cy="4076700"/>
          </a:xfrm>
          <a:custGeom>
            <a:avLst/>
            <a:gdLst>
              <a:gd name="connsiteX0" fmla="*/ 0 w 2222500"/>
              <a:gd name="connsiteY0" fmla="*/ 4076700 h 4076700"/>
              <a:gd name="connsiteX1" fmla="*/ 2222500 w 2222500"/>
              <a:gd name="connsiteY1" fmla="*/ 4076700 h 4076700"/>
              <a:gd name="connsiteX2" fmla="*/ 2222500 w 2222500"/>
              <a:gd name="connsiteY2" fmla="*/ 0 h 4076700"/>
              <a:gd name="connsiteX3" fmla="*/ 12700 w 2222500"/>
              <a:gd name="connsiteY3" fmla="*/ 889000 h 4076700"/>
              <a:gd name="connsiteX4" fmla="*/ 0 w 2222500"/>
              <a:gd name="connsiteY4" fmla="*/ 4076700 h 407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00" h="4076700">
                <a:moveTo>
                  <a:pt x="0" y="4076700"/>
                </a:moveTo>
                <a:lnTo>
                  <a:pt x="2222500" y="4076700"/>
                </a:lnTo>
                <a:lnTo>
                  <a:pt x="2222500" y="0"/>
                </a:lnTo>
                <a:lnTo>
                  <a:pt x="12700" y="889000"/>
                </a:lnTo>
                <a:cubicBezTo>
                  <a:pt x="8467" y="1951567"/>
                  <a:pt x="4233" y="3014133"/>
                  <a:pt x="0" y="407670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Straight Connector 32">
            <a:extLst>
              <a:ext uri="{FF2B5EF4-FFF2-40B4-BE49-F238E27FC236}">
                <a16:creationId xmlns:a16="http://schemas.microsoft.com/office/drawing/2014/main" id="{034CBF10-A35F-4184-9EC9-6BB67B27136B}"/>
              </a:ext>
            </a:extLst>
          </p:cNvPr>
          <p:cNvCxnSpPr>
            <a:cxnSpLocks/>
            <a:stCxn id="48" idx="0"/>
            <a:endCxn id="34" idx="4"/>
          </p:cNvCxnSpPr>
          <p:nvPr/>
        </p:nvCxnSpPr>
        <p:spPr>
          <a:xfrm flipH="1" flipV="1">
            <a:off x="2624503" y="4590418"/>
            <a:ext cx="1760" cy="99286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2C9886C-FA9A-4F51-B8FE-3C5386AA9FD3}"/>
              </a:ext>
            </a:extLst>
          </p:cNvPr>
          <p:cNvSpPr/>
          <p:nvPr/>
        </p:nvSpPr>
        <p:spPr>
          <a:xfrm>
            <a:off x="2578392" y="4505176"/>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a:extLst>
              <a:ext uri="{FF2B5EF4-FFF2-40B4-BE49-F238E27FC236}">
                <a16:creationId xmlns:a16="http://schemas.microsoft.com/office/drawing/2014/main" id="{718C2C49-E1F0-423E-88B9-9B254C72E63C}"/>
              </a:ext>
            </a:extLst>
          </p:cNvPr>
          <p:cNvSpPr/>
          <p:nvPr/>
        </p:nvSpPr>
        <p:spPr>
          <a:xfrm>
            <a:off x="2596713" y="5583279"/>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extLst>
              <a:ext uri="{FF2B5EF4-FFF2-40B4-BE49-F238E27FC236}">
                <a16:creationId xmlns:a16="http://schemas.microsoft.com/office/drawing/2014/main" id="{677B4CA8-D1A4-41DD-B87D-8A13060DDE1D}"/>
              </a:ext>
            </a:extLst>
          </p:cNvPr>
          <p:cNvSpPr txBox="1"/>
          <p:nvPr/>
        </p:nvSpPr>
        <p:spPr>
          <a:xfrm rot="16200000">
            <a:off x="4563733" y="4888335"/>
            <a:ext cx="961916"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Tactical</a:t>
            </a:r>
          </a:p>
        </p:txBody>
      </p:sp>
      <p:cxnSp>
        <p:nvCxnSpPr>
          <p:cNvPr id="50" name="Straight Connector 49">
            <a:extLst>
              <a:ext uri="{FF2B5EF4-FFF2-40B4-BE49-F238E27FC236}">
                <a16:creationId xmlns:a16="http://schemas.microsoft.com/office/drawing/2014/main" id="{93C63C38-8668-4DEB-8254-CCF43CC01F68}"/>
              </a:ext>
            </a:extLst>
          </p:cNvPr>
          <p:cNvCxnSpPr>
            <a:cxnSpLocks/>
            <a:stCxn id="56" idx="0"/>
            <a:endCxn id="54" idx="4"/>
          </p:cNvCxnSpPr>
          <p:nvPr/>
        </p:nvCxnSpPr>
        <p:spPr>
          <a:xfrm flipH="1" flipV="1">
            <a:off x="5245786" y="3423468"/>
            <a:ext cx="1760" cy="216851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6316151D-3110-4816-B3DD-DC36A49C321C}"/>
              </a:ext>
            </a:extLst>
          </p:cNvPr>
          <p:cNvSpPr/>
          <p:nvPr/>
        </p:nvSpPr>
        <p:spPr>
          <a:xfrm>
            <a:off x="5199675" y="3338226"/>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a:extLst>
              <a:ext uri="{FF2B5EF4-FFF2-40B4-BE49-F238E27FC236}">
                <a16:creationId xmlns:a16="http://schemas.microsoft.com/office/drawing/2014/main" id="{416D2580-C9E3-4D91-A874-3882C08A203D}"/>
              </a:ext>
            </a:extLst>
          </p:cNvPr>
          <p:cNvSpPr/>
          <p:nvPr/>
        </p:nvSpPr>
        <p:spPr>
          <a:xfrm>
            <a:off x="5217996" y="5591987"/>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E2F80641-C7DD-4C61-9CBE-C9E41D325692}"/>
              </a:ext>
            </a:extLst>
          </p:cNvPr>
          <p:cNvSpPr txBox="1"/>
          <p:nvPr/>
        </p:nvSpPr>
        <p:spPr>
          <a:xfrm rot="16200000">
            <a:off x="6856258" y="4516028"/>
            <a:ext cx="1723945"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Strategic </a:t>
            </a:r>
          </a:p>
        </p:txBody>
      </p:sp>
      <p:cxnSp>
        <p:nvCxnSpPr>
          <p:cNvPr id="63" name="Straight Connector 62">
            <a:extLst>
              <a:ext uri="{FF2B5EF4-FFF2-40B4-BE49-F238E27FC236}">
                <a16:creationId xmlns:a16="http://schemas.microsoft.com/office/drawing/2014/main" id="{66DAC35D-1EDA-4D9F-83E5-AA12CA7C8B3D}"/>
              </a:ext>
            </a:extLst>
          </p:cNvPr>
          <p:cNvCxnSpPr>
            <a:cxnSpLocks/>
            <a:stCxn id="70" idx="0"/>
            <a:endCxn id="65" idx="4"/>
          </p:cNvCxnSpPr>
          <p:nvPr/>
        </p:nvCxnSpPr>
        <p:spPr>
          <a:xfrm flipH="1" flipV="1">
            <a:off x="7919325" y="2491644"/>
            <a:ext cx="1760" cy="31090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952F5904-E26E-450B-93EB-1F68B13B3B84}"/>
              </a:ext>
            </a:extLst>
          </p:cNvPr>
          <p:cNvSpPr/>
          <p:nvPr/>
        </p:nvSpPr>
        <p:spPr>
          <a:xfrm>
            <a:off x="7873214" y="2406402"/>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a:extLst>
              <a:ext uri="{FF2B5EF4-FFF2-40B4-BE49-F238E27FC236}">
                <a16:creationId xmlns:a16="http://schemas.microsoft.com/office/drawing/2014/main" id="{C5B98CA0-9D58-4084-8D2D-3048CD2558D5}"/>
              </a:ext>
            </a:extLst>
          </p:cNvPr>
          <p:cNvSpPr/>
          <p:nvPr/>
        </p:nvSpPr>
        <p:spPr>
          <a:xfrm>
            <a:off x="7891535" y="5600694"/>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TextBox 70">
            <a:extLst>
              <a:ext uri="{FF2B5EF4-FFF2-40B4-BE49-F238E27FC236}">
                <a16:creationId xmlns:a16="http://schemas.microsoft.com/office/drawing/2014/main" id="{EB567294-0AE4-48F2-B58E-C5D6F48FE734}"/>
              </a:ext>
            </a:extLst>
          </p:cNvPr>
          <p:cNvSpPr txBox="1"/>
          <p:nvPr/>
        </p:nvSpPr>
        <p:spPr>
          <a:xfrm rot="16200000">
            <a:off x="8953742" y="4418948"/>
            <a:ext cx="1935519" cy="307777"/>
          </a:xfrm>
          <a:prstGeom prst="rect">
            <a:avLst/>
          </a:prstGeom>
          <a:noFill/>
        </p:spPr>
        <p:txBody>
          <a:bodyPr wrap="square" lIns="0" tIns="0" rIns="0" bIns="0" rtlCol="0">
            <a:spAutoFit/>
          </a:bodyPr>
          <a:lstStyle/>
          <a:p>
            <a:r>
              <a:rPr lang="en-GB" sz="2000" dirty="0">
                <a:solidFill>
                  <a:schemeClr val="bg1"/>
                </a:solidFill>
                <a:latin typeface="Arial" panose="020B0604020202020204" pitchFamily="34" charset="0"/>
                <a:cs typeface="Arial" panose="020B0604020202020204" pitchFamily="34" charset="0"/>
              </a:rPr>
              <a:t>Strategic +</a:t>
            </a:r>
          </a:p>
        </p:txBody>
      </p:sp>
      <p:cxnSp>
        <p:nvCxnSpPr>
          <p:cNvPr id="72" name="Straight Connector 71">
            <a:extLst>
              <a:ext uri="{FF2B5EF4-FFF2-40B4-BE49-F238E27FC236}">
                <a16:creationId xmlns:a16="http://schemas.microsoft.com/office/drawing/2014/main" id="{0026B4C6-DFF4-4337-B3D4-1F3DEA651636}"/>
              </a:ext>
            </a:extLst>
          </p:cNvPr>
          <p:cNvCxnSpPr>
            <a:cxnSpLocks/>
            <a:stCxn id="76" idx="0"/>
            <a:endCxn id="73" idx="4"/>
          </p:cNvCxnSpPr>
          <p:nvPr/>
        </p:nvCxnSpPr>
        <p:spPr>
          <a:xfrm flipH="1" flipV="1">
            <a:off x="10122596" y="1599016"/>
            <a:ext cx="1760" cy="401038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EFBB7E13-48D3-4415-B392-20109499175D}"/>
              </a:ext>
            </a:extLst>
          </p:cNvPr>
          <p:cNvSpPr/>
          <p:nvPr/>
        </p:nvSpPr>
        <p:spPr>
          <a:xfrm>
            <a:off x="10076485" y="1513774"/>
            <a:ext cx="92222" cy="85242"/>
          </a:xfrm>
          <a:prstGeom prst="ellipse">
            <a:avLst/>
          </a:prstGeom>
          <a:noFill/>
          <a:ln w="28575">
            <a:solidFill>
              <a:schemeClr val="bg1"/>
            </a:solidFill>
          </a:ln>
          <a:effectLst>
            <a:glow rad="127000">
              <a:schemeClr val="bg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a:extLst>
              <a:ext uri="{FF2B5EF4-FFF2-40B4-BE49-F238E27FC236}">
                <a16:creationId xmlns:a16="http://schemas.microsoft.com/office/drawing/2014/main" id="{8C3152E1-4D90-4538-AC36-6AB6A899F66C}"/>
              </a:ext>
            </a:extLst>
          </p:cNvPr>
          <p:cNvSpPr/>
          <p:nvPr/>
        </p:nvSpPr>
        <p:spPr>
          <a:xfrm>
            <a:off x="10094806" y="5609401"/>
            <a:ext cx="59099" cy="590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E677F8BA-9D2E-468C-B835-096A537565B8}"/>
              </a:ext>
            </a:extLst>
          </p:cNvPr>
          <p:cNvSpPr txBox="1"/>
          <p:nvPr/>
        </p:nvSpPr>
        <p:spPr>
          <a:xfrm>
            <a:off x="2104046" y="5767752"/>
            <a:ext cx="1100534"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&lt;40%</a:t>
            </a:r>
          </a:p>
        </p:txBody>
      </p:sp>
      <p:sp>
        <p:nvSpPr>
          <p:cNvPr id="51" name="TextBox 50">
            <a:extLst>
              <a:ext uri="{FF2B5EF4-FFF2-40B4-BE49-F238E27FC236}">
                <a16:creationId xmlns:a16="http://schemas.microsoft.com/office/drawing/2014/main" id="{6263AF8E-885A-4DD4-9532-D7E447C29AE6}"/>
              </a:ext>
            </a:extLst>
          </p:cNvPr>
          <p:cNvSpPr txBox="1"/>
          <p:nvPr/>
        </p:nvSpPr>
        <p:spPr>
          <a:xfrm>
            <a:off x="4409696" y="5767752"/>
            <a:ext cx="1734798"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41% - 59%</a:t>
            </a:r>
          </a:p>
        </p:txBody>
      </p:sp>
      <p:sp>
        <p:nvSpPr>
          <p:cNvPr id="52" name="TextBox 51">
            <a:extLst>
              <a:ext uri="{FF2B5EF4-FFF2-40B4-BE49-F238E27FC236}">
                <a16:creationId xmlns:a16="http://schemas.microsoft.com/office/drawing/2014/main" id="{48E0EEDE-B521-4457-BAE0-34EEF6EC0B62}"/>
              </a:ext>
            </a:extLst>
          </p:cNvPr>
          <p:cNvSpPr txBox="1"/>
          <p:nvPr/>
        </p:nvSpPr>
        <p:spPr>
          <a:xfrm>
            <a:off x="7004721" y="5767752"/>
            <a:ext cx="1734798"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60% - 74%</a:t>
            </a:r>
          </a:p>
        </p:txBody>
      </p:sp>
      <p:sp>
        <p:nvSpPr>
          <p:cNvPr id="53" name="TextBox 52">
            <a:extLst>
              <a:ext uri="{FF2B5EF4-FFF2-40B4-BE49-F238E27FC236}">
                <a16:creationId xmlns:a16="http://schemas.microsoft.com/office/drawing/2014/main" id="{5A5454B4-2C7E-4228-9FEE-D8CA158D7B50}"/>
              </a:ext>
            </a:extLst>
          </p:cNvPr>
          <p:cNvSpPr txBox="1"/>
          <p:nvPr/>
        </p:nvSpPr>
        <p:spPr>
          <a:xfrm>
            <a:off x="9525123" y="5767752"/>
            <a:ext cx="1100534" cy="400110"/>
          </a:xfrm>
          <a:prstGeom prst="rect">
            <a:avLst/>
          </a:prstGeom>
          <a:noFill/>
        </p:spPr>
        <p:txBody>
          <a:bodyPr wrap="square" rtlCol="0">
            <a:spAutoFit/>
          </a:bodyPr>
          <a:lstStyle/>
          <a:p>
            <a:pPr algn="ctr"/>
            <a:r>
              <a:rPr lang="en-GB" sz="2000" dirty="0">
                <a:solidFill>
                  <a:schemeClr val="bg1">
                    <a:alpha val="75000"/>
                  </a:schemeClr>
                </a:solidFill>
                <a:latin typeface="Arial" panose="020B0604020202020204" pitchFamily="34" charset="0"/>
                <a:cs typeface="Arial" panose="020B0604020202020204" pitchFamily="34" charset="0"/>
              </a:rPr>
              <a:t>75%+</a:t>
            </a:r>
          </a:p>
        </p:txBody>
      </p:sp>
      <p:sp>
        <p:nvSpPr>
          <p:cNvPr id="57" name="TextBox 56">
            <a:extLst>
              <a:ext uri="{FF2B5EF4-FFF2-40B4-BE49-F238E27FC236}">
                <a16:creationId xmlns:a16="http://schemas.microsoft.com/office/drawing/2014/main" id="{AB15894E-8DFC-4A2E-B4C5-8F3C847AB9B4}"/>
              </a:ext>
            </a:extLst>
          </p:cNvPr>
          <p:cNvSpPr txBox="1"/>
          <p:nvPr/>
        </p:nvSpPr>
        <p:spPr>
          <a:xfrm>
            <a:off x="1404098" y="54911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0%</a:t>
            </a:r>
          </a:p>
        </p:txBody>
      </p:sp>
      <p:sp>
        <p:nvSpPr>
          <p:cNvPr id="58" name="TextBox 57">
            <a:extLst>
              <a:ext uri="{FF2B5EF4-FFF2-40B4-BE49-F238E27FC236}">
                <a16:creationId xmlns:a16="http://schemas.microsoft.com/office/drawing/2014/main" id="{6A05F22F-46C9-41F9-A7B8-215A858960DF}"/>
              </a:ext>
            </a:extLst>
          </p:cNvPr>
          <p:cNvSpPr txBox="1"/>
          <p:nvPr/>
        </p:nvSpPr>
        <p:spPr>
          <a:xfrm>
            <a:off x="1404098" y="397942"/>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100%</a:t>
            </a:r>
          </a:p>
        </p:txBody>
      </p:sp>
      <p:sp>
        <p:nvSpPr>
          <p:cNvPr id="59" name="TextBox 58">
            <a:extLst>
              <a:ext uri="{FF2B5EF4-FFF2-40B4-BE49-F238E27FC236}">
                <a16:creationId xmlns:a16="http://schemas.microsoft.com/office/drawing/2014/main" id="{5FBE7E12-17C0-4752-A399-212607225FCB}"/>
              </a:ext>
            </a:extLst>
          </p:cNvPr>
          <p:cNvSpPr txBox="1"/>
          <p:nvPr/>
        </p:nvSpPr>
        <p:spPr>
          <a:xfrm>
            <a:off x="1404098" y="907268"/>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90%</a:t>
            </a:r>
          </a:p>
        </p:txBody>
      </p:sp>
      <p:sp>
        <p:nvSpPr>
          <p:cNvPr id="60" name="TextBox 59">
            <a:extLst>
              <a:ext uri="{FF2B5EF4-FFF2-40B4-BE49-F238E27FC236}">
                <a16:creationId xmlns:a16="http://schemas.microsoft.com/office/drawing/2014/main" id="{4F035012-7596-4B21-A869-B87F34AFEC6A}"/>
              </a:ext>
            </a:extLst>
          </p:cNvPr>
          <p:cNvSpPr txBox="1"/>
          <p:nvPr/>
        </p:nvSpPr>
        <p:spPr>
          <a:xfrm>
            <a:off x="1404098" y="1416594"/>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80%</a:t>
            </a:r>
          </a:p>
        </p:txBody>
      </p:sp>
      <p:sp>
        <p:nvSpPr>
          <p:cNvPr id="61" name="TextBox 60">
            <a:extLst>
              <a:ext uri="{FF2B5EF4-FFF2-40B4-BE49-F238E27FC236}">
                <a16:creationId xmlns:a16="http://schemas.microsoft.com/office/drawing/2014/main" id="{F73F00F2-6D30-489F-B644-2138C94CF876}"/>
              </a:ext>
            </a:extLst>
          </p:cNvPr>
          <p:cNvSpPr txBox="1"/>
          <p:nvPr/>
        </p:nvSpPr>
        <p:spPr>
          <a:xfrm>
            <a:off x="1404098" y="1925920"/>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70%</a:t>
            </a:r>
          </a:p>
        </p:txBody>
      </p:sp>
      <p:sp>
        <p:nvSpPr>
          <p:cNvPr id="64" name="TextBox 63">
            <a:extLst>
              <a:ext uri="{FF2B5EF4-FFF2-40B4-BE49-F238E27FC236}">
                <a16:creationId xmlns:a16="http://schemas.microsoft.com/office/drawing/2014/main" id="{9D8AAA0D-2F9E-456E-829E-A230329C81CD}"/>
              </a:ext>
            </a:extLst>
          </p:cNvPr>
          <p:cNvSpPr txBox="1"/>
          <p:nvPr/>
        </p:nvSpPr>
        <p:spPr>
          <a:xfrm>
            <a:off x="1404098" y="2435246"/>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60%</a:t>
            </a:r>
          </a:p>
        </p:txBody>
      </p:sp>
      <p:sp>
        <p:nvSpPr>
          <p:cNvPr id="66" name="TextBox 65">
            <a:extLst>
              <a:ext uri="{FF2B5EF4-FFF2-40B4-BE49-F238E27FC236}">
                <a16:creationId xmlns:a16="http://schemas.microsoft.com/office/drawing/2014/main" id="{73ECAB03-A4DA-430E-815E-53A50A7DC421}"/>
              </a:ext>
            </a:extLst>
          </p:cNvPr>
          <p:cNvSpPr txBox="1"/>
          <p:nvPr/>
        </p:nvSpPr>
        <p:spPr>
          <a:xfrm>
            <a:off x="1404098" y="2944571"/>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50%</a:t>
            </a:r>
          </a:p>
        </p:txBody>
      </p:sp>
      <p:sp>
        <p:nvSpPr>
          <p:cNvPr id="67" name="TextBox 66">
            <a:extLst>
              <a:ext uri="{FF2B5EF4-FFF2-40B4-BE49-F238E27FC236}">
                <a16:creationId xmlns:a16="http://schemas.microsoft.com/office/drawing/2014/main" id="{FB78AD86-69E9-486E-B1A6-562CC5AEF128}"/>
              </a:ext>
            </a:extLst>
          </p:cNvPr>
          <p:cNvSpPr txBox="1"/>
          <p:nvPr/>
        </p:nvSpPr>
        <p:spPr>
          <a:xfrm>
            <a:off x="1404098" y="3453897"/>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40%</a:t>
            </a:r>
          </a:p>
        </p:txBody>
      </p:sp>
      <p:sp>
        <p:nvSpPr>
          <p:cNvPr id="68" name="TextBox 67">
            <a:extLst>
              <a:ext uri="{FF2B5EF4-FFF2-40B4-BE49-F238E27FC236}">
                <a16:creationId xmlns:a16="http://schemas.microsoft.com/office/drawing/2014/main" id="{2128C7FF-02E5-4A18-BCF3-6F610A2B0247}"/>
              </a:ext>
            </a:extLst>
          </p:cNvPr>
          <p:cNvSpPr txBox="1"/>
          <p:nvPr/>
        </p:nvSpPr>
        <p:spPr>
          <a:xfrm>
            <a:off x="1404098" y="3963223"/>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30%</a:t>
            </a:r>
          </a:p>
        </p:txBody>
      </p:sp>
      <p:sp>
        <p:nvSpPr>
          <p:cNvPr id="69" name="TextBox 68">
            <a:extLst>
              <a:ext uri="{FF2B5EF4-FFF2-40B4-BE49-F238E27FC236}">
                <a16:creationId xmlns:a16="http://schemas.microsoft.com/office/drawing/2014/main" id="{5B255CE8-CF45-46D4-94AE-5B465A477474}"/>
              </a:ext>
            </a:extLst>
          </p:cNvPr>
          <p:cNvSpPr txBox="1"/>
          <p:nvPr/>
        </p:nvSpPr>
        <p:spPr>
          <a:xfrm>
            <a:off x="1404098" y="4472549"/>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20%</a:t>
            </a:r>
          </a:p>
        </p:txBody>
      </p:sp>
      <p:sp>
        <p:nvSpPr>
          <p:cNvPr id="74" name="TextBox 73">
            <a:extLst>
              <a:ext uri="{FF2B5EF4-FFF2-40B4-BE49-F238E27FC236}">
                <a16:creationId xmlns:a16="http://schemas.microsoft.com/office/drawing/2014/main" id="{151BA0B3-AF3B-4399-BBF6-F2221AA2EF03}"/>
              </a:ext>
            </a:extLst>
          </p:cNvPr>
          <p:cNvSpPr txBox="1"/>
          <p:nvPr/>
        </p:nvSpPr>
        <p:spPr>
          <a:xfrm>
            <a:off x="1404098" y="4981875"/>
            <a:ext cx="817200" cy="306459"/>
          </a:xfrm>
          <a:prstGeom prst="rect">
            <a:avLst/>
          </a:prstGeom>
          <a:noFill/>
        </p:spPr>
        <p:txBody>
          <a:bodyPr wrap="square" lIns="0" tIns="0" rIns="0" bIns="0" rtlCol="0">
            <a:spAutoFit/>
          </a:bodyPr>
          <a:lstStyle/>
          <a:p>
            <a:pPr algn="ctr"/>
            <a:r>
              <a:rPr lang="en-GB" sz="2000"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070749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7466AC-E5BA-433D-9C2B-5DF03081952C}"/>
              </a:ext>
            </a:extLst>
          </p:cNvPr>
          <p:cNvPicPr>
            <a:picLocks noChangeAspect="1"/>
          </p:cNvPicPr>
          <p:nvPr/>
        </p:nvPicPr>
        <p:blipFill rotWithShape="1">
          <a:blip r:embed="rId3"/>
          <a:srcRect t="13823" r="8031" b="11177"/>
          <a:stretch/>
        </p:blipFill>
        <p:spPr>
          <a:xfrm>
            <a:off x="1" y="662195"/>
            <a:ext cx="12190726" cy="5281405"/>
          </a:xfrm>
          <a:prstGeom prst="rect">
            <a:avLst/>
          </a:prstGeom>
        </p:spPr>
      </p:pic>
    </p:spTree>
    <p:extLst>
      <p:ext uri="{BB962C8B-B14F-4D97-AF65-F5344CB8AC3E}">
        <p14:creationId xmlns:p14="http://schemas.microsoft.com/office/powerpoint/2010/main" val="1161740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F6EAD-BB78-47D7-8EDE-4520F8F0743A}"/>
              </a:ext>
            </a:extLst>
          </p:cNvPr>
          <p:cNvSpPr/>
          <p:nvPr/>
        </p:nvSpPr>
        <p:spPr>
          <a:xfrm>
            <a:off x="1" y="-8852"/>
            <a:ext cx="12192000" cy="6866852"/>
          </a:xfrm>
          <a:prstGeom prst="rect">
            <a:avLst/>
          </a:prstGeom>
          <a:gradFill>
            <a:gsLst>
              <a:gs pos="0">
                <a:schemeClr val="accent1"/>
              </a:gs>
              <a:gs pos="100000">
                <a:schemeClr val="accent2"/>
              </a:gs>
            </a:gsLst>
            <a:lin ang="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8AF73026-8E0A-43A1-B9A6-053AF643CA0C}"/>
              </a:ext>
            </a:extLst>
          </p:cNvPr>
          <p:cNvSpPr/>
          <p:nvPr/>
        </p:nvSpPr>
        <p:spPr>
          <a:xfrm>
            <a:off x="782594" y="1805237"/>
            <a:ext cx="8213125" cy="2214965"/>
          </a:xfrm>
          <a:prstGeom prst="rect">
            <a:avLst/>
          </a:prstGeom>
        </p:spPr>
        <p:txBody>
          <a:bodyPr wrap="square">
            <a:spAutoFit/>
          </a:bodyPr>
          <a:lstStyle/>
          <a:p>
            <a:pPr lvl="0">
              <a:lnSpc>
                <a:spcPct val="90000"/>
              </a:lnSpc>
              <a:spcBef>
                <a:spcPts val="1000"/>
              </a:spcBef>
            </a:pPr>
            <a:r>
              <a:rPr lang="en-US" sz="3600" dirty="0">
                <a:solidFill>
                  <a:schemeClr val="bg1">
                    <a:alpha val="50000"/>
                  </a:schemeClr>
                </a:solidFill>
                <a:latin typeface="Century Gothic" panose="020B0502020202020204" pitchFamily="34" charset="0"/>
                <a:cs typeface="Arial" panose="020B0604020202020204" pitchFamily="34" charset="0"/>
              </a:rPr>
              <a:t>It’s a simple formula:</a:t>
            </a:r>
          </a:p>
          <a:p>
            <a:pPr lvl="0">
              <a:lnSpc>
                <a:spcPct val="90000"/>
              </a:lnSpc>
              <a:spcBef>
                <a:spcPts val="1000"/>
              </a:spcBef>
            </a:pPr>
            <a:r>
              <a:rPr lang="en-US" sz="5400" b="1" dirty="0">
                <a:solidFill>
                  <a:schemeClr val="bg1">
                    <a:alpha val="50000"/>
                  </a:schemeClr>
                </a:solidFill>
                <a:latin typeface="Century Gothic" panose="020B0502020202020204" pitchFamily="34" charset="0"/>
                <a:cs typeface="Arial" panose="020B0604020202020204" pitchFamily="34" charset="0"/>
              </a:rPr>
              <a:t>Improve proposal capabilities = </a:t>
            </a:r>
          </a:p>
        </p:txBody>
      </p:sp>
      <p:sp>
        <p:nvSpPr>
          <p:cNvPr id="10" name="Rectangle 9">
            <a:extLst>
              <a:ext uri="{FF2B5EF4-FFF2-40B4-BE49-F238E27FC236}">
                <a16:creationId xmlns:a16="http://schemas.microsoft.com/office/drawing/2014/main" id="{A77DA86B-A7E7-4DD3-9A07-D8F15CA3BC42}"/>
              </a:ext>
            </a:extLst>
          </p:cNvPr>
          <p:cNvSpPr/>
          <p:nvPr/>
        </p:nvSpPr>
        <p:spPr>
          <a:xfrm>
            <a:off x="782594" y="3971638"/>
            <a:ext cx="13213492" cy="1421928"/>
          </a:xfrm>
          <a:prstGeom prst="rect">
            <a:avLst/>
          </a:prstGeom>
        </p:spPr>
        <p:txBody>
          <a:bodyPr wrap="square">
            <a:spAutoFit/>
          </a:bodyPr>
          <a:lstStyle/>
          <a:p>
            <a:pPr lvl="0">
              <a:lnSpc>
                <a:spcPct val="90000"/>
              </a:lnSpc>
              <a:spcBef>
                <a:spcPts val="1000"/>
              </a:spcBef>
            </a:pPr>
            <a:r>
              <a:rPr lang="en-US" sz="9600" b="1" dirty="0">
                <a:solidFill>
                  <a:prstClr val="white">
                    <a:alpha val="86000"/>
                  </a:prstClr>
                </a:solidFill>
                <a:latin typeface="Century Gothic" panose="020B0502020202020204" pitchFamily="34" charset="0"/>
                <a:cs typeface="Arial" panose="020B0604020202020204" pitchFamily="34" charset="0"/>
              </a:rPr>
              <a:t>win more business</a:t>
            </a:r>
            <a:endParaRPr lang="en-GB" sz="9600" b="1" dirty="0">
              <a:solidFill>
                <a:prstClr val="white">
                  <a:alpha val="86000"/>
                </a:prst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7535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F6EAD-BB78-47D7-8EDE-4520F8F0743A}"/>
              </a:ext>
            </a:extLst>
          </p:cNvPr>
          <p:cNvSpPr/>
          <p:nvPr/>
        </p:nvSpPr>
        <p:spPr>
          <a:xfrm>
            <a:off x="0" y="-8852"/>
            <a:ext cx="12192000" cy="6866852"/>
          </a:xfrm>
          <a:prstGeom prst="rect">
            <a:avLst/>
          </a:prstGeom>
          <a:gradFill>
            <a:gsLst>
              <a:gs pos="0">
                <a:schemeClr val="accent1"/>
              </a:gs>
              <a:gs pos="100000">
                <a:schemeClr val="accent2"/>
              </a:gs>
            </a:gsLst>
            <a:lin ang="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95237EC9-6E30-4C3A-82EC-AF9C12B116B8}"/>
              </a:ext>
            </a:extLst>
          </p:cNvPr>
          <p:cNvSpPr/>
          <p:nvPr/>
        </p:nvSpPr>
        <p:spPr>
          <a:xfrm>
            <a:off x="6286589" y="1879682"/>
            <a:ext cx="5068204" cy="13060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GB" sz="3600" dirty="0">
                <a:solidFill>
                  <a:schemeClr val="bg1"/>
                </a:solidFill>
                <a:latin typeface="Ubuntu Light" panose="020B0304030602030204" pitchFamily="34" charset="0"/>
                <a:cs typeface="Arial" panose="020B0604020202020204" pitchFamily="34" charset="0"/>
              </a:rPr>
              <a:t>Tactical</a:t>
            </a:r>
          </a:p>
        </p:txBody>
      </p:sp>
      <p:sp>
        <p:nvSpPr>
          <p:cNvPr id="7" name="Rectangle 6">
            <a:extLst>
              <a:ext uri="{FF2B5EF4-FFF2-40B4-BE49-F238E27FC236}">
                <a16:creationId xmlns:a16="http://schemas.microsoft.com/office/drawing/2014/main" id="{1D077BC6-0E83-4875-92F4-351C6A7D58E1}"/>
              </a:ext>
            </a:extLst>
          </p:cNvPr>
          <p:cNvSpPr/>
          <p:nvPr/>
        </p:nvSpPr>
        <p:spPr>
          <a:xfrm>
            <a:off x="848277" y="1879682"/>
            <a:ext cx="5068204" cy="13060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GB" sz="3600" dirty="0">
                <a:solidFill>
                  <a:schemeClr val="bg1"/>
                </a:solidFill>
                <a:latin typeface="Ubuntu Light" panose="020B0304030602030204" pitchFamily="34" charset="0"/>
                <a:cs typeface="Arial" panose="020B0604020202020204" pitchFamily="34" charset="0"/>
              </a:rPr>
              <a:t>Ad-hoc</a:t>
            </a:r>
          </a:p>
        </p:txBody>
      </p:sp>
      <p:sp>
        <p:nvSpPr>
          <p:cNvPr id="8" name="Rectangle 7">
            <a:extLst>
              <a:ext uri="{FF2B5EF4-FFF2-40B4-BE49-F238E27FC236}">
                <a16:creationId xmlns:a16="http://schemas.microsoft.com/office/drawing/2014/main" id="{63CEB636-5574-44C1-AD96-A32B240EC409}"/>
              </a:ext>
            </a:extLst>
          </p:cNvPr>
          <p:cNvSpPr/>
          <p:nvPr/>
        </p:nvSpPr>
        <p:spPr>
          <a:xfrm>
            <a:off x="6286589" y="3740809"/>
            <a:ext cx="5068204" cy="13060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GB" sz="3600" dirty="0">
                <a:solidFill>
                  <a:schemeClr val="bg1"/>
                </a:solidFill>
                <a:latin typeface="Ubuntu Light" panose="020B0304030602030204" pitchFamily="34" charset="0"/>
                <a:cs typeface="Arial" panose="020B0604020202020204" pitchFamily="34" charset="0"/>
              </a:rPr>
              <a:t>Strategic+</a:t>
            </a:r>
          </a:p>
        </p:txBody>
      </p:sp>
      <p:sp>
        <p:nvSpPr>
          <p:cNvPr id="9" name="Rectangle 8">
            <a:extLst>
              <a:ext uri="{FF2B5EF4-FFF2-40B4-BE49-F238E27FC236}">
                <a16:creationId xmlns:a16="http://schemas.microsoft.com/office/drawing/2014/main" id="{6973C8ED-C06C-4EF4-9C0F-6FB4C248D4AA}"/>
              </a:ext>
            </a:extLst>
          </p:cNvPr>
          <p:cNvSpPr/>
          <p:nvPr/>
        </p:nvSpPr>
        <p:spPr>
          <a:xfrm>
            <a:off x="848277" y="3740809"/>
            <a:ext cx="5068204" cy="13060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GB" sz="3600" dirty="0">
                <a:solidFill>
                  <a:schemeClr val="bg1"/>
                </a:solidFill>
                <a:latin typeface="Ubuntu Light" panose="020B0304030602030204" pitchFamily="34" charset="0"/>
                <a:cs typeface="Arial" panose="020B0604020202020204" pitchFamily="34" charset="0"/>
              </a:rPr>
              <a:t>Strategic</a:t>
            </a:r>
          </a:p>
        </p:txBody>
      </p:sp>
      <p:sp>
        <p:nvSpPr>
          <p:cNvPr id="11" name="Rectangle 10">
            <a:extLst>
              <a:ext uri="{FF2B5EF4-FFF2-40B4-BE49-F238E27FC236}">
                <a16:creationId xmlns:a16="http://schemas.microsoft.com/office/drawing/2014/main" id="{81A02CA8-8BC6-49C7-9CEE-AEC6AD61E7B9}"/>
              </a:ext>
            </a:extLst>
          </p:cNvPr>
          <p:cNvSpPr/>
          <p:nvPr/>
        </p:nvSpPr>
        <p:spPr>
          <a:xfrm>
            <a:off x="1450345" y="595158"/>
            <a:ext cx="9280216" cy="701731"/>
          </a:xfrm>
          <a:prstGeom prst="rect">
            <a:avLst/>
          </a:prstGeom>
        </p:spPr>
        <p:txBody>
          <a:bodyPr wrap="square">
            <a:spAutoFit/>
          </a:bodyPr>
          <a:lstStyle/>
          <a:p>
            <a:pPr lvl="0" algn="ctr">
              <a:lnSpc>
                <a:spcPct val="90000"/>
              </a:lnSpc>
              <a:spcBef>
                <a:spcPts val="1000"/>
              </a:spcBef>
            </a:pPr>
            <a:r>
              <a:rPr lang="en-US" sz="4400" b="1" dirty="0">
                <a:solidFill>
                  <a:schemeClr val="bg1"/>
                </a:solidFill>
                <a:latin typeface="Century Gothic" panose="020B0502020202020204" pitchFamily="34" charset="0"/>
                <a:cs typeface="Arial" panose="020B0604020202020204" pitchFamily="34" charset="0"/>
              </a:rPr>
              <a:t>Where are </a:t>
            </a:r>
            <a:r>
              <a:rPr lang="en-US" sz="4400" b="1" u="sng" dirty="0">
                <a:solidFill>
                  <a:schemeClr val="bg1"/>
                </a:solidFill>
                <a:latin typeface="Century Gothic" panose="020B0502020202020204" pitchFamily="34" charset="0"/>
                <a:cs typeface="Arial" panose="020B0604020202020204" pitchFamily="34" charset="0"/>
              </a:rPr>
              <a:t>you</a:t>
            </a:r>
            <a:r>
              <a:rPr lang="en-US" sz="4400" b="1" dirty="0">
                <a:solidFill>
                  <a:schemeClr val="bg1"/>
                </a:solidFill>
                <a:latin typeface="Century Gothic" panose="020B0502020202020204" pitchFamily="34" charset="0"/>
                <a:cs typeface="Arial" panose="020B0604020202020204" pitchFamily="34" charset="0"/>
              </a:rPr>
              <a:t> on the scale?</a:t>
            </a:r>
          </a:p>
        </p:txBody>
      </p:sp>
    </p:spTree>
    <p:extLst>
      <p:ext uri="{BB962C8B-B14F-4D97-AF65-F5344CB8AC3E}">
        <p14:creationId xmlns:p14="http://schemas.microsoft.com/office/powerpoint/2010/main" val="175130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CF4DC-68C1-470F-A0E1-2E4986D2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21" name="Rectangle 20">
            <a:extLst>
              <a:ext uri="{FF2B5EF4-FFF2-40B4-BE49-F238E27FC236}">
                <a16:creationId xmlns:a16="http://schemas.microsoft.com/office/drawing/2014/main" id="{04B1BEC1-9954-4E72-BCFB-989AA467599A}"/>
              </a:ext>
            </a:extLst>
          </p:cNvPr>
          <p:cNvSpPr/>
          <p:nvPr/>
        </p:nvSpPr>
        <p:spPr>
          <a:xfrm>
            <a:off x="6172495" y="1319958"/>
            <a:ext cx="4311765" cy="8697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GB" sz="3600" dirty="0">
                <a:solidFill>
                  <a:schemeClr val="bg1"/>
                </a:solidFill>
                <a:latin typeface="Ubuntu Light" panose="020B0304030602030204" pitchFamily="34" charset="0"/>
                <a:cs typeface="Arial" panose="020B0604020202020204" pitchFamily="34" charset="0"/>
              </a:rPr>
              <a:t>Strategic</a:t>
            </a:r>
            <a:r>
              <a:rPr lang="en-GB" sz="3600" b="1" dirty="0">
                <a:solidFill>
                  <a:schemeClr val="bg1"/>
                </a:solidFill>
                <a:latin typeface="Ubuntu Light" panose="020B030403060203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194FF5D8-D3BD-4600-8889-9BC5D6A180FC}"/>
              </a:ext>
            </a:extLst>
          </p:cNvPr>
          <p:cNvSpPr/>
          <p:nvPr/>
        </p:nvSpPr>
        <p:spPr>
          <a:xfrm>
            <a:off x="4569175" y="2551837"/>
            <a:ext cx="7518405" cy="2308324"/>
          </a:xfrm>
          <a:prstGeom prst="rect">
            <a:avLst/>
          </a:prstGeom>
        </p:spPr>
        <p:txBody>
          <a:bodyPr wrap="none">
            <a:spAutoFit/>
          </a:bodyPr>
          <a:lstStyle/>
          <a:p>
            <a:pPr algn="ctr"/>
            <a:r>
              <a:rPr lang="en-GB" sz="7200" b="1" dirty="0">
                <a:solidFill>
                  <a:schemeClr val="bg1">
                    <a:alpha val="34000"/>
                  </a:schemeClr>
                </a:solidFill>
                <a:latin typeface="Century Gothic" panose="020B0502020202020204" pitchFamily="34" charset="0"/>
                <a:cs typeface="Arial" panose="020B0604020202020204" pitchFamily="34" charset="0"/>
              </a:rPr>
              <a:t>The emergence </a:t>
            </a:r>
          </a:p>
          <a:p>
            <a:pPr algn="ctr"/>
            <a:r>
              <a:rPr lang="en-GB" sz="7200" b="1" dirty="0">
                <a:solidFill>
                  <a:schemeClr val="bg1">
                    <a:alpha val="34000"/>
                  </a:schemeClr>
                </a:solidFill>
                <a:latin typeface="Century Gothic" panose="020B0502020202020204" pitchFamily="34" charset="0"/>
                <a:cs typeface="Arial" panose="020B0604020202020204" pitchFamily="34" charset="0"/>
              </a:rPr>
              <a:t>of a true top tier</a:t>
            </a:r>
            <a:endParaRPr lang="en-GB" sz="7200" dirty="0">
              <a:solidFill>
                <a:schemeClr val="bg1">
                  <a:alpha val="34000"/>
                </a:schemeClr>
              </a:solidFill>
            </a:endParaRPr>
          </a:p>
        </p:txBody>
      </p:sp>
    </p:spTree>
    <p:extLst>
      <p:ext uri="{BB962C8B-B14F-4D97-AF65-F5344CB8AC3E}">
        <p14:creationId xmlns:p14="http://schemas.microsoft.com/office/powerpoint/2010/main" val="1005399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728650-7C9E-445C-B1A3-630A6EE26DD3}"/>
              </a:ext>
            </a:extLst>
          </p:cNvPr>
          <p:cNvSpPr/>
          <p:nvPr/>
        </p:nvSpPr>
        <p:spPr>
          <a:xfrm>
            <a:off x="450296" y="421333"/>
            <a:ext cx="4987644" cy="1823576"/>
          </a:xfrm>
          <a:prstGeom prst="rect">
            <a:avLst/>
          </a:prstGeom>
        </p:spPr>
        <p:txBody>
          <a:bodyPr wrap="square">
            <a:spAutoFit/>
          </a:bodyPr>
          <a:lstStyle/>
          <a:p>
            <a:pPr lvl="0">
              <a:lnSpc>
                <a:spcPct val="90000"/>
              </a:lnSpc>
              <a:spcBef>
                <a:spcPts val="1000"/>
              </a:spcBef>
            </a:pPr>
            <a:r>
              <a:rPr lang="en-GB" sz="12500" b="1" dirty="0">
                <a:solidFill>
                  <a:schemeClr val="accent2">
                    <a:alpha val="36000"/>
                  </a:schemeClr>
                </a:solidFill>
                <a:latin typeface="Century Gothic" panose="020B0502020202020204" pitchFamily="34" charset="0"/>
                <a:cs typeface="Arial" panose="020B0604020202020204" pitchFamily="34" charset="0"/>
              </a:rPr>
              <a:t>How</a:t>
            </a:r>
          </a:p>
        </p:txBody>
      </p:sp>
      <p:sp>
        <p:nvSpPr>
          <p:cNvPr id="8" name="Rectangle 7">
            <a:extLst>
              <a:ext uri="{FF2B5EF4-FFF2-40B4-BE49-F238E27FC236}">
                <a16:creationId xmlns:a16="http://schemas.microsoft.com/office/drawing/2014/main" id="{67D18BD6-DEB3-4ACF-B13D-6DDDD4739C16}"/>
              </a:ext>
            </a:extLst>
          </p:cNvPr>
          <p:cNvSpPr/>
          <p:nvPr/>
        </p:nvSpPr>
        <p:spPr>
          <a:xfrm>
            <a:off x="480909" y="1575446"/>
            <a:ext cx="3102131" cy="2015936"/>
          </a:xfrm>
          <a:prstGeom prst="rect">
            <a:avLst/>
          </a:prstGeom>
        </p:spPr>
        <p:txBody>
          <a:bodyPr wrap="none">
            <a:spAutoFit/>
          </a:bodyPr>
          <a:lstStyle/>
          <a:p>
            <a:r>
              <a:rPr lang="en-GB" sz="12500" b="1" dirty="0">
                <a:solidFill>
                  <a:schemeClr val="accent2">
                    <a:alpha val="36000"/>
                  </a:schemeClr>
                </a:solidFill>
                <a:latin typeface="Century Gothic" panose="020B0502020202020204" pitchFamily="34" charset="0"/>
                <a:cs typeface="Arial" panose="020B0604020202020204" pitchFamily="34" charset="0"/>
              </a:rPr>
              <a:t>the </a:t>
            </a:r>
          </a:p>
        </p:txBody>
      </p:sp>
      <p:sp>
        <p:nvSpPr>
          <p:cNvPr id="6" name="Rectangle 5">
            <a:extLst>
              <a:ext uri="{FF2B5EF4-FFF2-40B4-BE49-F238E27FC236}">
                <a16:creationId xmlns:a16="http://schemas.microsoft.com/office/drawing/2014/main" id="{1AE28F89-8999-413A-A799-1FDEABC9C308}"/>
              </a:ext>
            </a:extLst>
          </p:cNvPr>
          <p:cNvSpPr/>
          <p:nvPr/>
        </p:nvSpPr>
        <p:spPr>
          <a:xfrm>
            <a:off x="480909" y="2976524"/>
            <a:ext cx="6096000" cy="2015936"/>
          </a:xfrm>
          <a:prstGeom prst="rect">
            <a:avLst/>
          </a:prstGeom>
        </p:spPr>
        <p:txBody>
          <a:bodyPr>
            <a:spAutoFit/>
          </a:bodyPr>
          <a:lstStyle/>
          <a:p>
            <a:r>
              <a:rPr lang="en-GB" sz="12500" b="1" dirty="0">
                <a:solidFill>
                  <a:srgbClr val="7BC144">
                    <a:alpha val="36000"/>
                  </a:srgbClr>
                </a:solidFill>
                <a:latin typeface="Century Gothic" panose="020B0502020202020204" pitchFamily="34" charset="0"/>
                <a:cs typeface="Arial" panose="020B0604020202020204" pitchFamily="34" charset="0"/>
              </a:rPr>
              <a:t>best</a:t>
            </a:r>
            <a:endParaRPr lang="en-GB" dirty="0"/>
          </a:p>
        </p:txBody>
      </p:sp>
      <p:sp>
        <p:nvSpPr>
          <p:cNvPr id="10" name="Rectangle 9">
            <a:extLst>
              <a:ext uri="{FF2B5EF4-FFF2-40B4-BE49-F238E27FC236}">
                <a16:creationId xmlns:a16="http://schemas.microsoft.com/office/drawing/2014/main" id="{F9512391-7F54-40DB-AB62-6AC539DD71D2}"/>
              </a:ext>
            </a:extLst>
          </p:cNvPr>
          <p:cNvSpPr/>
          <p:nvPr/>
        </p:nvSpPr>
        <p:spPr>
          <a:xfrm>
            <a:off x="480909" y="4144983"/>
            <a:ext cx="7360019" cy="2015936"/>
          </a:xfrm>
          <a:prstGeom prst="rect">
            <a:avLst/>
          </a:prstGeom>
        </p:spPr>
        <p:txBody>
          <a:bodyPr wrap="square">
            <a:spAutoFit/>
          </a:bodyPr>
          <a:lstStyle/>
          <a:p>
            <a:r>
              <a:rPr lang="en-GB" sz="12500" b="1" dirty="0">
                <a:solidFill>
                  <a:srgbClr val="7BC144">
                    <a:alpha val="36000"/>
                  </a:srgbClr>
                </a:solidFill>
                <a:latin typeface="Century Gothic" panose="020B0502020202020204" pitchFamily="34" charset="0"/>
                <a:cs typeface="Arial" panose="020B0604020202020204" pitchFamily="34" charset="0"/>
              </a:rPr>
              <a:t>succeed</a:t>
            </a:r>
            <a:endParaRPr lang="en-GB" dirty="0"/>
          </a:p>
        </p:txBody>
      </p:sp>
      <p:sp>
        <p:nvSpPr>
          <p:cNvPr id="28" name="Rectangle 27">
            <a:extLst>
              <a:ext uri="{FF2B5EF4-FFF2-40B4-BE49-F238E27FC236}">
                <a16:creationId xmlns:a16="http://schemas.microsoft.com/office/drawing/2014/main" id="{3F3F8DB0-A074-4A85-810F-A4B19731FE80}"/>
              </a:ext>
            </a:extLst>
          </p:cNvPr>
          <p:cNvSpPr/>
          <p:nvPr/>
        </p:nvSpPr>
        <p:spPr>
          <a:xfrm>
            <a:off x="7584141" y="0"/>
            <a:ext cx="460785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1F5C22B7-1BF1-4392-837C-D30DB3BB6CA0}"/>
              </a:ext>
            </a:extLst>
          </p:cNvPr>
          <p:cNvGrpSpPr/>
          <p:nvPr/>
        </p:nvGrpSpPr>
        <p:grpSpPr>
          <a:xfrm>
            <a:off x="7670533" y="5509761"/>
            <a:ext cx="678922" cy="193232"/>
            <a:chOff x="7814034" y="5414683"/>
            <a:chExt cx="1165410" cy="331694"/>
          </a:xfrm>
        </p:grpSpPr>
        <p:sp>
          <p:nvSpPr>
            <p:cNvPr id="26" name="Oval 25">
              <a:extLst>
                <a:ext uri="{FF2B5EF4-FFF2-40B4-BE49-F238E27FC236}">
                  <a16:creationId xmlns:a16="http://schemas.microsoft.com/office/drawing/2014/main" id="{0C0DFD54-D172-41B1-9A85-8FA5DCD8A7B9}"/>
                </a:ext>
              </a:extLst>
            </p:cNvPr>
            <p:cNvSpPr/>
            <p:nvPr/>
          </p:nvSpPr>
          <p:spPr>
            <a:xfrm>
              <a:off x="7814034" y="5419164"/>
              <a:ext cx="322730" cy="322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122078E6-D171-44E4-A5DA-6AAF198F07DD}"/>
                </a:ext>
              </a:extLst>
            </p:cNvPr>
            <p:cNvSpPr/>
            <p:nvPr/>
          </p:nvSpPr>
          <p:spPr>
            <a:xfrm>
              <a:off x="8235374" y="5423647"/>
              <a:ext cx="322730" cy="322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4FDC40C6-9009-42F6-9976-3ABF23B45DB0}"/>
                </a:ext>
              </a:extLst>
            </p:cNvPr>
            <p:cNvSpPr/>
            <p:nvPr/>
          </p:nvSpPr>
          <p:spPr>
            <a:xfrm>
              <a:off x="8656714" y="5414683"/>
              <a:ext cx="322730" cy="322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3" name="Group 32">
            <a:extLst>
              <a:ext uri="{FF2B5EF4-FFF2-40B4-BE49-F238E27FC236}">
                <a16:creationId xmlns:a16="http://schemas.microsoft.com/office/drawing/2014/main" id="{5234840A-E13D-4036-8857-C2AC03472F79}"/>
              </a:ext>
            </a:extLst>
          </p:cNvPr>
          <p:cNvGrpSpPr/>
          <p:nvPr/>
        </p:nvGrpSpPr>
        <p:grpSpPr>
          <a:xfrm>
            <a:off x="8406901" y="5509761"/>
            <a:ext cx="678922" cy="193232"/>
            <a:chOff x="7814034" y="5414683"/>
            <a:chExt cx="1165410" cy="331694"/>
          </a:xfrm>
        </p:grpSpPr>
        <p:sp>
          <p:nvSpPr>
            <p:cNvPr id="34" name="Oval 33">
              <a:extLst>
                <a:ext uri="{FF2B5EF4-FFF2-40B4-BE49-F238E27FC236}">
                  <a16:creationId xmlns:a16="http://schemas.microsoft.com/office/drawing/2014/main" id="{DF358950-1D9B-4533-B0E7-5CF717F0CB3E}"/>
                </a:ext>
              </a:extLst>
            </p:cNvPr>
            <p:cNvSpPr/>
            <p:nvPr/>
          </p:nvSpPr>
          <p:spPr>
            <a:xfrm>
              <a:off x="7814034" y="5419164"/>
              <a:ext cx="322730" cy="322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a:extLst>
                <a:ext uri="{FF2B5EF4-FFF2-40B4-BE49-F238E27FC236}">
                  <a16:creationId xmlns:a16="http://schemas.microsoft.com/office/drawing/2014/main" id="{450C2A02-911C-4631-9EBB-BBFA19771551}"/>
                </a:ext>
              </a:extLst>
            </p:cNvPr>
            <p:cNvSpPr/>
            <p:nvPr/>
          </p:nvSpPr>
          <p:spPr>
            <a:xfrm>
              <a:off x="8235374" y="5423647"/>
              <a:ext cx="322730" cy="322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extLst>
                <a:ext uri="{FF2B5EF4-FFF2-40B4-BE49-F238E27FC236}">
                  <a16:creationId xmlns:a16="http://schemas.microsoft.com/office/drawing/2014/main" id="{1D0174DD-C769-4F74-AC1C-B8A7E7B82A38}"/>
                </a:ext>
              </a:extLst>
            </p:cNvPr>
            <p:cNvSpPr/>
            <p:nvPr/>
          </p:nvSpPr>
          <p:spPr>
            <a:xfrm>
              <a:off x="8656714" y="5414683"/>
              <a:ext cx="322730" cy="322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465945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F37A4-F6F5-44E7-B771-528314837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25" name="Rectangle 24">
            <a:extLst>
              <a:ext uri="{FF2B5EF4-FFF2-40B4-BE49-F238E27FC236}">
                <a16:creationId xmlns:a16="http://schemas.microsoft.com/office/drawing/2014/main" id="{B197C8EA-5022-4CB8-AD7E-1F890B4C0C2F}"/>
              </a:ext>
            </a:extLst>
          </p:cNvPr>
          <p:cNvSpPr/>
          <p:nvPr/>
        </p:nvSpPr>
        <p:spPr>
          <a:xfrm>
            <a:off x="1525307" y="2579121"/>
            <a:ext cx="4184184" cy="923330"/>
          </a:xfrm>
          <a:prstGeom prst="rect">
            <a:avLst/>
          </a:prstGeom>
        </p:spPr>
        <p:txBody>
          <a:bodyPr wrap="square">
            <a:spAutoFit/>
          </a:bodyPr>
          <a:lstStyle/>
          <a:p>
            <a:pPr lvl="0">
              <a:lnSpc>
                <a:spcPct val="90000"/>
              </a:lnSpc>
              <a:spcBef>
                <a:spcPts val="1000"/>
              </a:spcBef>
            </a:pPr>
            <a:r>
              <a:rPr lang="en-GB" sz="6000" b="1" dirty="0">
                <a:solidFill>
                  <a:schemeClr val="accent2"/>
                </a:solidFill>
                <a:latin typeface="Century Gothic" panose="020B0502020202020204" pitchFamily="34" charset="0"/>
                <a:cs typeface="Arial" panose="020B0604020202020204" pitchFamily="34" charset="0"/>
              </a:rPr>
              <a:t>Masses</a:t>
            </a:r>
          </a:p>
        </p:txBody>
      </p:sp>
      <p:sp>
        <p:nvSpPr>
          <p:cNvPr id="22" name="Rectangle 21">
            <a:extLst>
              <a:ext uri="{FF2B5EF4-FFF2-40B4-BE49-F238E27FC236}">
                <a16:creationId xmlns:a16="http://schemas.microsoft.com/office/drawing/2014/main" id="{17EB4403-1939-4EA5-BFE6-C1E910AE446D}"/>
              </a:ext>
            </a:extLst>
          </p:cNvPr>
          <p:cNvSpPr/>
          <p:nvPr/>
        </p:nvSpPr>
        <p:spPr>
          <a:xfrm>
            <a:off x="-763360" y="1897146"/>
            <a:ext cx="4987644" cy="618631"/>
          </a:xfrm>
          <a:prstGeom prst="rect">
            <a:avLst/>
          </a:prstGeom>
        </p:spPr>
        <p:txBody>
          <a:bodyPr wrap="square">
            <a:spAutoFit/>
          </a:bodyPr>
          <a:lstStyle/>
          <a:p>
            <a:pPr lvl="0" algn="ctr">
              <a:lnSpc>
                <a:spcPct val="90000"/>
              </a:lnSpc>
              <a:spcBef>
                <a:spcPts val="1000"/>
              </a:spcBef>
            </a:pPr>
            <a:r>
              <a:rPr lang="en-US" sz="3800" b="1" i="1" dirty="0">
                <a:solidFill>
                  <a:schemeClr val="bg1">
                    <a:lumMod val="50000"/>
                  </a:schemeClr>
                </a:solidFill>
                <a:latin typeface="Century Gothic" panose="020B0502020202020204" pitchFamily="34" charset="0"/>
                <a:cs typeface="Arial" panose="020B0604020202020204" pitchFamily="34" charset="0"/>
              </a:rPr>
              <a:t>vs</a:t>
            </a:r>
          </a:p>
        </p:txBody>
      </p:sp>
      <p:sp>
        <p:nvSpPr>
          <p:cNvPr id="7" name="Rectangle 6">
            <a:extLst>
              <a:ext uri="{FF2B5EF4-FFF2-40B4-BE49-F238E27FC236}">
                <a16:creationId xmlns:a16="http://schemas.microsoft.com/office/drawing/2014/main" id="{EC82BBEC-D21F-4427-A4EA-B27DC8A9F4D6}"/>
              </a:ext>
            </a:extLst>
          </p:cNvPr>
          <p:cNvSpPr/>
          <p:nvPr/>
        </p:nvSpPr>
        <p:spPr>
          <a:xfrm>
            <a:off x="527539" y="1018754"/>
            <a:ext cx="2987793" cy="1015663"/>
          </a:xfrm>
          <a:prstGeom prst="rect">
            <a:avLst/>
          </a:prstGeom>
        </p:spPr>
        <p:txBody>
          <a:bodyPr wrap="square">
            <a:spAutoFit/>
          </a:bodyPr>
          <a:lstStyle/>
          <a:p>
            <a:r>
              <a:rPr lang="en-US" sz="6000" spc="-300" dirty="0">
                <a:solidFill>
                  <a:schemeClr val="accent2"/>
                </a:solidFill>
                <a:latin typeface="Ubuntu Light" panose="020B0304030602030204" pitchFamily="34" charset="0"/>
                <a:cs typeface="Arial" panose="020B0604020202020204" pitchFamily="34" charset="0"/>
              </a:rPr>
              <a:t>Top tier</a:t>
            </a:r>
            <a:endParaRPr lang="en-GB" sz="6000" spc="-300" dirty="0">
              <a:solidFill>
                <a:schemeClr val="accent2"/>
              </a:solidFill>
            </a:endParaRPr>
          </a:p>
        </p:txBody>
      </p:sp>
    </p:spTree>
    <p:extLst>
      <p:ext uri="{BB962C8B-B14F-4D97-AF65-F5344CB8AC3E}">
        <p14:creationId xmlns:p14="http://schemas.microsoft.com/office/powerpoint/2010/main" val="3775203682"/>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48637D6-8BC6-44C2-BC56-62536730C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grpSp>
        <p:nvGrpSpPr>
          <p:cNvPr id="56" name="Group 55">
            <a:extLst>
              <a:ext uri="{FF2B5EF4-FFF2-40B4-BE49-F238E27FC236}">
                <a16:creationId xmlns:a16="http://schemas.microsoft.com/office/drawing/2014/main" id="{0D143E34-7CF1-4933-8A4C-47979257B449}"/>
              </a:ext>
            </a:extLst>
          </p:cNvPr>
          <p:cNvGrpSpPr/>
          <p:nvPr/>
        </p:nvGrpSpPr>
        <p:grpSpPr>
          <a:xfrm>
            <a:off x="-383056" y="4989049"/>
            <a:ext cx="16237964" cy="2556357"/>
            <a:chOff x="-306890" y="626301"/>
            <a:chExt cx="12958177" cy="2556357"/>
          </a:xfrm>
        </p:grpSpPr>
        <p:sp>
          <p:nvSpPr>
            <p:cNvPr id="57" name="Freeform: Shape 56">
              <a:extLst>
                <a:ext uri="{FF2B5EF4-FFF2-40B4-BE49-F238E27FC236}">
                  <a16:creationId xmlns:a16="http://schemas.microsoft.com/office/drawing/2014/main" id="{FC61014B-7BC6-4656-90F7-8FD64713552F}"/>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Freeform: Shape 57">
              <a:extLst>
                <a:ext uri="{FF2B5EF4-FFF2-40B4-BE49-F238E27FC236}">
                  <a16:creationId xmlns:a16="http://schemas.microsoft.com/office/drawing/2014/main" id="{7B1E50A6-1759-4BAB-9736-8D862DB62716}"/>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Freeform: Shape 58">
              <a:extLst>
                <a:ext uri="{FF2B5EF4-FFF2-40B4-BE49-F238E27FC236}">
                  <a16:creationId xmlns:a16="http://schemas.microsoft.com/office/drawing/2014/main" id="{52EC3797-B134-4569-8C20-B3C640464533}"/>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Freeform: Shape 59">
              <a:extLst>
                <a:ext uri="{FF2B5EF4-FFF2-40B4-BE49-F238E27FC236}">
                  <a16:creationId xmlns:a16="http://schemas.microsoft.com/office/drawing/2014/main" id="{2373BE13-7749-4F19-9D6E-4C0A528153CB}"/>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a:extLst>
              <a:ext uri="{FF2B5EF4-FFF2-40B4-BE49-F238E27FC236}">
                <a16:creationId xmlns:a16="http://schemas.microsoft.com/office/drawing/2014/main" id="{ED0A4046-9B60-4058-AECD-08DBC5EB86A8}"/>
              </a:ext>
            </a:extLst>
          </p:cNvPr>
          <p:cNvSpPr/>
          <p:nvPr/>
        </p:nvSpPr>
        <p:spPr>
          <a:xfrm>
            <a:off x="3632056" y="5410945"/>
            <a:ext cx="4823177" cy="701731"/>
          </a:xfrm>
          <a:prstGeom prst="rect">
            <a:avLst/>
          </a:prstGeom>
        </p:spPr>
        <p:txBody>
          <a:bodyPr wrap="square">
            <a:spAutoFit/>
          </a:bodyPr>
          <a:lstStyle/>
          <a:p>
            <a:pPr lvl="0" algn="ctr">
              <a:lnSpc>
                <a:spcPct val="90000"/>
              </a:lnSpc>
              <a:spcBef>
                <a:spcPts val="1000"/>
              </a:spcBef>
            </a:pPr>
            <a:r>
              <a:rPr lang="en-GB" sz="4400" dirty="0">
                <a:solidFill>
                  <a:schemeClr val="accent1"/>
                </a:solidFill>
                <a:latin typeface="Ubuntu Light" panose="020B0304030602030204" pitchFamily="34" charset="0"/>
                <a:cs typeface="Arial" panose="020B0604020202020204" pitchFamily="34" charset="0"/>
              </a:rPr>
              <a:t>Process excellence</a:t>
            </a:r>
          </a:p>
        </p:txBody>
      </p:sp>
      <p:sp>
        <p:nvSpPr>
          <p:cNvPr id="23" name="Rectangle 22">
            <a:extLst>
              <a:ext uri="{FF2B5EF4-FFF2-40B4-BE49-F238E27FC236}">
                <a16:creationId xmlns:a16="http://schemas.microsoft.com/office/drawing/2014/main" id="{744D0E99-6778-4D65-8736-15F3A4B76A89}"/>
              </a:ext>
            </a:extLst>
          </p:cNvPr>
          <p:cNvSpPr/>
          <p:nvPr/>
        </p:nvSpPr>
        <p:spPr>
          <a:xfrm>
            <a:off x="250297" y="3011047"/>
            <a:ext cx="3012299" cy="1053347"/>
          </a:xfrm>
          <a:prstGeom prst="rect">
            <a:avLst/>
          </a:prstGeom>
          <a:noFill/>
          <a:ln>
            <a:noFill/>
          </a:ln>
        </p:spPr>
        <p:txBody>
          <a:bodyPr wrap="none" bIns="144000">
            <a:spAutoFit/>
          </a:bodyPr>
          <a:lstStyle/>
          <a:p>
            <a:pPr algn="ctr"/>
            <a:r>
              <a:rPr lang="en-GB" sz="2800" dirty="0">
                <a:solidFill>
                  <a:schemeClr val="bg1"/>
                </a:solidFill>
                <a:latin typeface="Ubuntu Light" panose="020B0304030602030204" pitchFamily="34" charset="0"/>
              </a:rPr>
              <a:t>Truly</a:t>
            </a:r>
            <a:br>
              <a:rPr lang="en-GB" sz="2800" dirty="0">
                <a:solidFill>
                  <a:schemeClr val="bg1"/>
                </a:solidFill>
                <a:latin typeface="Ubuntu Light" panose="020B0304030602030204" pitchFamily="34" charset="0"/>
              </a:rPr>
            </a:br>
            <a:r>
              <a:rPr lang="en-GB" sz="2800" dirty="0">
                <a:solidFill>
                  <a:schemeClr val="bg1"/>
                </a:solidFill>
                <a:latin typeface="Ubuntu Light" panose="020B0304030602030204" pitchFamily="34" charset="0"/>
              </a:rPr>
              <a:t>robust qualification</a:t>
            </a:r>
          </a:p>
        </p:txBody>
      </p:sp>
      <p:sp>
        <p:nvSpPr>
          <p:cNvPr id="24" name="Rectangle 23">
            <a:extLst>
              <a:ext uri="{FF2B5EF4-FFF2-40B4-BE49-F238E27FC236}">
                <a16:creationId xmlns:a16="http://schemas.microsoft.com/office/drawing/2014/main" id="{314CCF7B-A354-4935-BEDC-AE236AF7EE1B}"/>
              </a:ext>
            </a:extLst>
          </p:cNvPr>
          <p:cNvSpPr/>
          <p:nvPr/>
        </p:nvSpPr>
        <p:spPr>
          <a:xfrm>
            <a:off x="2894156" y="3011047"/>
            <a:ext cx="3085845" cy="1053347"/>
          </a:xfrm>
          <a:prstGeom prst="rect">
            <a:avLst/>
          </a:prstGeom>
          <a:noFill/>
          <a:ln>
            <a:noFill/>
          </a:ln>
        </p:spPr>
        <p:txBody>
          <a:bodyPr wrap="square" bIns="144000">
            <a:spAutoFit/>
          </a:bodyPr>
          <a:lstStyle/>
          <a:p>
            <a:pPr algn="ctr"/>
            <a:r>
              <a:rPr lang="en-GB" sz="2800" dirty="0">
                <a:solidFill>
                  <a:schemeClr val="bg1"/>
                </a:solidFill>
                <a:latin typeface="Ubuntu Light" panose="020B0304030602030204" pitchFamily="34" charset="0"/>
              </a:rPr>
              <a:t>Pre-proposal</a:t>
            </a:r>
            <a:br>
              <a:rPr lang="en-GB" sz="2800" dirty="0">
                <a:solidFill>
                  <a:schemeClr val="bg1"/>
                </a:solidFill>
                <a:latin typeface="Ubuntu Light" panose="020B0304030602030204" pitchFamily="34" charset="0"/>
              </a:rPr>
            </a:br>
            <a:r>
              <a:rPr lang="en-GB" sz="2800" dirty="0">
                <a:solidFill>
                  <a:schemeClr val="bg1"/>
                </a:solidFill>
                <a:latin typeface="Ubuntu Light" panose="020B0304030602030204" pitchFamily="34" charset="0"/>
              </a:rPr>
              <a:t> planning</a:t>
            </a:r>
          </a:p>
        </p:txBody>
      </p:sp>
      <p:sp>
        <p:nvSpPr>
          <p:cNvPr id="25" name="Rectangle 24">
            <a:extLst>
              <a:ext uri="{FF2B5EF4-FFF2-40B4-BE49-F238E27FC236}">
                <a16:creationId xmlns:a16="http://schemas.microsoft.com/office/drawing/2014/main" id="{E7444FEB-78D8-4599-A058-A1E80041C541}"/>
              </a:ext>
            </a:extLst>
          </p:cNvPr>
          <p:cNvSpPr/>
          <p:nvPr/>
        </p:nvSpPr>
        <p:spPr>
          <a:xfrm>
            <a:off x="6096000" y="3011047"/>
            <a:ext cx="2468945" cy="1053347"/>
          </a:xfrm>
          <a:prstGeom prst="rect">
            <a:avLst/>
          </a:prstGeom>
          <a:noFill/>
          <a:ln>
            <a:noFill/>
          </a:ln>
        </p:spPr>
        <p:txBody>
          <a:bodyPr wrap="none" bIns="144000">
            <a:spAutoFit/>
          </a:bodyPr>
          <a:lstStyle/>
          <a:p>
            <a:pPr algn="ctr"/>
            <a:r>
              <a:rPr lang="en-GB" sz="2800" dirty="0">
                <a:solidFill>
                  <a:schemeClr val="bg1"/>
                </a:solidFill>
                <a:latin typeface="Ubuntu Light" panose="020B0304030602030204" pitchFamily="34" charset="0"/>
              </a:rPr>
              <a:t>Early</a:t>
            </a:r>
          </a:p>
          <a:p>
            <a:pPr algn="ctr"/>
            <a:r>
              <a:rPr lang="en-GB" sz="2800" dirty="0">
                <a:solidFill>
                  <a:schemeClr val="bg1"/>
                </a:solidFill>
                <a:latin typeface="Ubuntu Light" panose="020B0304030602030204" pitchFamily="34" charset="0"/>
              </a:rPr>
              <a:t>senior reviews</a:t>
            </a:r>
          </a:p>
        </p:txBody>
      </p:sp>
      <p:sp>
        <p:nvSpPr>
          <p:cNvPr id="26" name="Rectangle 25">
            <a:extLst>
              <a:ext uri="{FF2B5EF4-FFF2-40B4-BE49-F238E27FC236}">
                <a16:creationId xmlns:a16="http://schemas.microsoft.com/office/drawing/2014/main" id="{5CC0C25D-9194-4D89-9ACF-E069401DA671}"/>
              </a:ext>
            </a:extLst>
          </p:cNvPr>
          <p:cNvSpPr/>
          <p:nvPr/>
        </p:nvSpPr>
        <p:spPr>
          <a:xfrm>
            <a:off x="8879734" y="3011047"/>
            <a:ext cx="2344040" cy="1053347"/>
          </a:xfrm>
          <a:prstGeom prst="rect">
            <a:avLst/>
          </a:prstGeom>
          <a:noFill/>
          <a:ln>
            <a:noFill/>
          </a:ln>
        </p:spPr>
        <p:txBody>
          <a:bodyPr wrap="none" bIns="144000">
            <a:spAutoFit/>
          </a:bodyPr>
          <a:lstStyle/>
          <a:p>
            <a:pPr algn="ctr"/>
            <a:r>
              <a:rPr lang="en-GB" sz="2800" dirty="0">
                <a:solidFill>
                  <a:schemeClr val="bg1"/>
                </a:solidFill>
                <a:latin typeface="Ubuntu Light" panose="020B0304030602030204" pitchFamily="34" charset="0"/>
              </a:rPr>
              <a:t>High skilled</a:t>
            </a:r>
          </a:p>
          <a:p>
            <a:pPr algn="ctr"/>
            <a:r>
              <a:rPr lang="en-GB" sz="2800" dirty="0">
                <a:solidFill>
                  <a:schemeClr val="bg1"/>
                </a:solidFill>
                <a:latin typeface="Ubuntu Light" panose="020B0304030602030204" pitchFamily="34" charset="0"/>
              </a:rPr>
              <a:t>peer reviewers</a:t>
            </a:r>
          </a:p>
        </p:txBody>
      </p:sp>
      <p:sp>
        <p:nvSpPr>
          <p:cNvPr id="8" name="Oval 7">
            <a:extLst>
              <a:ext uri="{FF2B5EF4-FFF2-40B4-BE49-F238E27FC236}">
                <a16:creationId xmlns:a16="http://schemas.microsoft.com/office/drawing/2014/main" id="{89F6D620-0A71-418D-AD41-FE2305EC33DE}"/>
              </a:ext>
            </a:extLst>
          </p:cNvPr>
          <p:cNvSpPr/>
          <p:nvPr/>
        </p:nvSpPr>
        <p:spPr>
          <a:xfrm>
            <a:off x="1094051" y="959290"/>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a:extLst>
              <a:ext uri="{FF2B5EF4-FFF2-40B4-BE49-F238E27FC236}">
                <a16:creationId xmlns:a16="http://schemas.microsoft.com/office/drawing/2014/main" id="{B1A22942-AA1F-40F0-A4D7-A1BA815DC832}"/>
              </a:ext>
            </a:extLst>
          </p:cNvPr>
          <p:cNvCxnSpPr>
            <a:cxnSpLocks/>
          </p:cNvCxnSpPr>
          <p:nvPr/>
        </p:nvCxnSpPr>
        <p:spPr>
          <a:xfrm>
            <a:off x="1756442" y="2284071"/>
            <a:ext cx="1" cy="509113"/>
          </a:xfrm>
          <a:prstGeom prst="line">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263A0E5-A5B1-4FA2-826D-F2298142B0C3}"/>
              </a:ext>
            </a:extLst>
          </p:cNvPr>
          <p:cNvSpPr/>
          <p:nvPr/>
        </p:nvSpPr>
        <p:spPr>
          <a:xfrm>
            <a:off x="3801238" y="894881"/>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1" name="Straight Connector 30">
            <a:extLst>
              <a:ext uri="{FF2B5EF4-FFF2-40B4-BE49-F238E27FC236}">
                <a16:creationId xmlns:a16="http://schemas.microsoft.com/office/drawing/2014/main" id="{968405CD-278C-4BB8-8551-0EA88FE3941F}"/>
              </a:ext>
            </a:extLst>
          </p:cNvPr>
          <p:cNvCxnSpPr>
            <a:cxnSpLocks/>
            <a:stCxn id="30" idx="4"/>
          </p:cNvCxnSpPr>
          <p:nvPr/>
        </p:nvCxnSpPr>
        <p:spPr>
          <a:xfrm>
            <a:off x="4463629" y="2219662"/>
            <a:ext cx="0" cy="573522"/>
          </a:xfrm>
          <a:prstGeom prst="line">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498BE4B-89A6-408E-8055-7828CFC8F68B}"/>
              </a:ext>
            </a:extLst>
          </p:cNvPr>
          <p:cNvSpPr/>
          <p:nvPr/>
        </p:nvSpPr>
        <p:spPr>
          <a:xfrm>
            <a:off x="6669066" y="894881"/>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Straight Connector 32">
            <a:extLst>
              <a:ext uri="{FF2B5EF4-FFF2-40B4-BE49-F238E27FC236}">
                <a16:creationId xmlns:a16="http://schemas.microsoft.com/office/drawing/2014/main" id="{44E96159-037E-4F71-AC3A-CB490FD10314}"/>
              </a:ext>
            </a:extLst>
          </p:cNvPr>
          <p:cNvCxnSpPr>
            <a:cxnSpLocks/>
            <a:stCxn id="32" idx="4"/>
          </p:cNvCxnSpPr>
          <p:nvPr/>
        </p:nvCxnSpPr>
        <p:spPr>
          <a:xfrm>
            <a:off x="7331457" y="2219662"/>
            <a:ext cx="0" cy="573522"/>
          </a:xfrm>
          <a:prstGeom prst="line">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BC2EF34-039D-4594-B472-AEBEFF587726}"/>
              </a:ext>
            </a:extLst>
          </p:cNvPr>
          <p:cNvSpPr/>
          <p:nvPr/>
        </p:nvSpPr>
        <p:spPr>
          <a:xfrm>
            <a:off x="9400966" y="894881"/>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 name="Straight Connector 34">
            <a:extLst>
              <a:ext uri="{FF2B5EF4-FFF2-40B4-BE49-F238E27FC236}">
                <a16:creationId xmlns:a16="http://schemas.microsoft.com/office/drawing/2014/main" id="{B3D8E380-57F4-4662-A36A-CCAD75927337}"/>
              </a:ext>
            </a:extLst>
          </p:cNvPr>
          <p:cNvCxnSpPr>
            <a:cxnSpLocks/>
            <a:stCxn id="34" idx="4"/>
          </p:cNvCxnSpPr>
          <p:nvPr/>
        </p:nvCxnSpPr>
        <p:spPr>
          <a:xfrm>
            <a:off x="10063357" y="2219662"/>
            <a:ext cx="0" cy="573522"/>
          </a:xfrm>
          <a:prstGeom prst="line">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463B39D5-CD8C-4C63-9DC6-E01B8CE2BC5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56068" y="1000503"/>
            <a:ext cx="1200749" cy="1197045"/>
          </a:xfrm>
          <a:prstGeom prst="rect">
            <a:avLst/>
          </a:prstGeom>
          <a:ln>
            <a:noFill/>
          </a:ln>
        </p:spPr>
      </p:pic>
      <p:cxnSp>
        <p:nvCxnSpPr>
          <p:cNvPr id="66" name="Connector: Elbow 65">
            <a:extLst>
              <a:ext uri="{FF2B5EF4-FFF2-40B4-BE49-F238E27FC236}">
                <a16:creationId xmlns:a16="http://schemas.microsoft.com/office/drawing/2014/main" id="{6BFC4ECC-5412-4D58-B2B7-43868C5E606B}"/>
              </a:ext>
            </a:extLst>
          </p:cNvPr>
          <p:cNvCxnSpPr>
            <a:cxnSpLocks/>
            <a:stCxn id="5" idx="0"/>
            <a:endCxn id="23" idx="2"/>
          </p:cNvCxnSpPr>
          <p:nvPr/>
        </p:nvCxnSpPr>
        <p:spPr>
          <a:xfrm rot="16200000" flipV="1">
            <a:off x="3226771" y="2594071"/>
            <a:ext cx="1346551" cy="4287198"/>
          </a:xfrm>
          <a:prstGeom prst="bentConnector3">
            <a:avLst>
              <a:gd name="adj1" fmla="val 50000"/>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FC7A70B1-6F24-4E94-B218-7F9E17EBD1A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59386" y="951075"/>
            <a:ext cx="1200749" cy="1197045"/>
          </a:xfrm>
          <a:prstGeom prst="rect">
            <a:avLst/>
          </a:prstGeom>
          <a:ln>
            <a:noFill/>
          </a:ln>
        </p:spPr>
      </p:pic>
      <p:pic>
        <p:nvPicPr>
          <p:cNvPr id="73" name="Picture 72">
            <a:extLst>
              <a:ext uri="{FF2B5EF4-FFF2-40B4-BE49-F238E27FC236}">
                <a16:creationId xmlns:a16="http://schemas.microsoft.com/office/drawing/2014/main" id="{DB5CA1B1-F336-4AFD-9548-3C412C9E0B0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23345" y="951075"/>
            <a:ext cx="1200749" cy="1197045"/>
          </a:xfrm>
          <a:prstGeom prst="rect">
            <a:avLst/>
          </a:prstGeom>
          <a:ln>
            <a:noFill/>
          </a:ln>
        </p:spPr>
      </p:pic>
      <p:pic>
        <p:nvPicPr>
          <p:cNvPr id="74" name="Picture 73">
            <a:extLst>
              <a:ext uri="{FF2B5EF4-FFF2-40B4-BE49-F238E27FC236}">
                <a16:creationId xmlns:a16="http://schemas.microsoft.com/office/drawing/2014/main" id="{CEF0DECC-DCA1-409C-ABF9-186769CCA0A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451378" y="951075"/>
            <a:ext cx="1200749" cy="1197045"/>
          </a:xfrm>
          <a:prstGeom prst="rect">
            <a:avLst/>
          </a:prstGeom>
          <a:ln>
            <a:noFill/>
          </a:ln>
        </p:spPr>
      </p:pic>
      <p:cxnSp>
        <p:nvCxnSpPr>
          <p:cNvPr id="75" name="Connector: Elbow 74">
            <a:extLst>
              <a:ext uri="{FF2B5EF4-FFF2-40B4-BE49-F238E27FC236}">
                <a16:creationId xmlns:a16="http://schemas.microsoft.com/office/drawing/2014/main" id="{5D9F6191-4C92-4AC3-BAE5-0DA4DC95AC76}"/>
              </a:ext>
            </a:extLst>
          </p:cNvPr>
          <p:cNvCxnSpPr>
            <a:cxnSpLocks/>
            <a:stCxn id="5" idx="0"/>
            <a:endCxn id="24" idx="2"/>
          </p:cNvCxnSpPr>
          <p:nvPr/>
        </p:nvCxnSpPr>
        <p:spPr>
          <a:xfrm rot="16200000" flipV="1">
            <a:off x="4567087" y="3934387"/>
            <a:ext cx="1346551" cy="1606566"/>
          </a:xfrm>
          <a:prstGeom prst="bentConnector3">
            <a:avLst>
              <a:gd name="adj1" fmla="val 50000"/>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A8346FD5-CE4E-4BA3-8F21-B928F1A49420}"/>
              </a:ext>
            </a:extLst>
          </p:cNvPr>
          <p:cNvCxnSpPr>
            <a:cxnSpLocks/>
            <a:stCxn id="5" idx="0"/>
            <a:endCxn id="25" idx="2"/>
          </p:cNvCxnSpPr>
          <p:nvPr/>
        </p:nvCxnSpPr>
        <p:spPr>
          <a:xfrm rot="5400000" flipH="1" flipV="1">
            <a:off x="6013784" y="4094256"/>
            <a:ext cx="1346551" cy="1286828"/>
          </a:xfrm>
          <a:prstGeom prst="bentConnector3">
            <a:avLst>
              <a:gd name="adj1" fmla="val 50000"/>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F07BC328-1D6B-4796-9C10-859DC3045C0F}"/>
              </a:ext>
            </a:extLst>
          </p:cNvPr>
          <p:cNvCxnSpPr>
            <a:cxnSpLocks/>
            <a:stCxn id="5" idx="0"/>
            <a:endCxn id="26" idx="2"/>
          </p:cNvCxnSpPr>
          <p:nvPr/>
        </p:nvCxnSpPr>
        <p:spPr>
          <a:xfrm rot="5400000" flipH="1" flipV="1">
            <a:off x="7374424" y="2733616"/>
            <a:ext cx="1346551" cy="4008109"/>
          </a:xfrm>
          <a:prstGeom prst="bentConnector3">
            <a:avLst>
              <a:gd name="adj1" fmla="val 50000"/>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991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ECD2F9B-1441-45E8-B1C5-D946B0DCC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23" name="Rectangle 22">
            <a:extLst>
              <a:ext uri="{FF2B5EF4-FFF2-40B4-BE49-F238E27FC236}">
                <a16:creationId xmlns:a16="http://schemas.microsoft.com/office/drawing/2014/main" id="{744D0E99-6778-4D65-8736-15F3A4B76A89}"/>
              </a:ext>
            </a:extLst>
          </p:cNvPr>
          <p:cNvSpPr/>
          <p:nvPr/>
        </p:nvSpPr>
        <p:spPr>
          <a:xfrm>
            <a:off x="575302" y="2031771"/>
            <a:ext cx="3983763" cy="954107"/>
          </a:xfrm>
          <a:prstGeom prst="rect">
            <a:avLst/>
          </a:prstGeom>
          <a:ln>
            <a:noFill/>
          </a:ln>
        </p:spPr>
        <p:txBody>
          <a:bodyPr wrap="square">
            <a:spAutoFit/>
          </a:bodyPr>
          <a:lstStyle/>
          <a:p>
            <a:pPr algn="ctr"/>
            <a:r>
              <a:rPr lang="en-GB" sz="2800" dirty="0">
                <a:solidFill>
                  <a:schemeClr val="bg1"/>
                </a:solidFill>
                <a:latin typeface="Ubuntu Light" panose="020B0304030602030204" pitchFamily="34" charset="0"/>
              </a:rPr>
              <a:t>Leadership not</a:t>
            </a:r>
          </a:p>
          <a:p>
            <a:pPr algn="ctr"/>
            <a:r>
              <a:rPr lang="en-GB" sz="2800" dirty="0">
                <a:solidFill>
                  <a:schemeClr val="bg1"/>
                </a:solidFill>
                <a:latin typeface="Ubuntu Light" panose="020B0304030602030204" pitchFamily="34" charset="0"/>
              </a:rPr>
              <a:t>merely managing</a:t>
            </a:r>
          </a:p>
        </p:txBody>
      </p:sp>
      <p:sp>
        <p:nvSpPr>
          <p:cNvPr id="24" name="Rectangle 23">
            <a:extLst>
              <a:ext uri="{FF2B5EF4-FFF2-40B4-BE49-F238E27FC236}">
                <a16:creationId xmlns:a16="http://schemas.microsoft.com/office/drawing/2014/main" id="{314CCF7B-A354-4935-BEDC-AE236AF7EE1B}"/>
              </a:ext>
            </a:extLst>
          </p:cNvPr>
          <p:cNvSpPr/>
          <p:nvPr/>
        </p:nvSpPr>
        <p:spPr>
          <a:xfrm>
            <a:off x="5140839" y="2031771"/>
            <a:ext cx="2116284" cy="954107"/>
          </a:xfrm>
          <a:prstGeom prst="rect">
            <a:avLst/>
          </a:prstGeom>
          <a:ln>
            <a:noFill/>
          </a:ln>
        </p:spPr>
        <p:txBody>
          <a:bodyPr wrap="square">
            <a:spAutoFit/>
          </a:bodyPr>
          <a:lstStyle/>
          <a:p>
            <a:pPr algn="ctr"/>
            <a:r>
              <a:rPr lang="en-GB" sz="2800" dirty="0">
                <a:solidFill>
                  <a:schemeClr val="bg1"/>
                </a:solidFill>
                <a:latin typeface="Ubuntu Light" panose="020B0304030602030204" pitchFamily="34" charset="0"/>
              </a:rPr>
              <a:t>Excellent</a:t>
            </a:r>
          </a:p>
          <a:p>
            <a:pPr algn="ctr"/>
            <a:r>
              <a:rPr lang="en-GB" sz="2800" dirty="0">
                <a:solidFill>
                  <a:schemeClr val="bg1"/>
                </a:solidFill>
                <a:latin typeface="Ubuntu Light" panose="020B0304030602030204" pitchFamily="34" charset="0"/>
              </a:rPr>
              <a:t>kick-off</a:t>
            </a:r>
          </a:p>
        </p:txBody>
      </p:sp>
      <p:sp>
        <p:nvSpPr>
          <p:cNvPr id="26" name="Rectangle 25">
            <a:extLst>
              <a:ext uri="{FF2B5EF4-FFF2-40B4-BE49-F238E27FC236}">
                <a16:creationId xmlns:a16="http://schemas.microsoft.com/office/drawing/2014/main" id="{5CC0C25D-9194-4D89-9ACF-E069401DA671}"/>
              </a:ext>
            </a:extLst>
          </p:cNvPr>
          <p:cNvSpPr/>
          <p:nvPr/>
        </p:nvSpPr>
        <p:spPr>
          <a:xfrm>
            <a:off x="8654901" y="2031771"/>
            <a:ext cx="2225289" cy="954107"/>
          </a:xfrm>
          <a:prstGeom prst="rect">
            <a:avLst/>
          </a:prstGeom>
          <a:ln>
            <a:noFill/>
          </a:ln>
        </p:spPr>
        <p:txBody>
          <a:bodyPr wrap="square">
            <a:spAutoFit/>
          </a:bodyPr>
          <a:lstStyle/>
          <a:p>
            <a:pPr algn="ctr"/>
            <a:r>
              <a:rPr lang="en-GB" sz="2800" dirty="0">
                <a:solidFill>
                  <a:schemeClr val="bg1"/>
                </a:solidFill>
                <a:latin typeface="Ubuntu Light" panose="020B0304030602030204" pitchFamily="34" charset="0"/>
              </a:rPr>
              <a:t>Active senior</a:t>
            </a:r>
          </a:p>
          <a:p>
            <a:pPr algn="ctr"/>
            <a:r>
              <a:rPr lang="en-GB" sz="2800" dirty="0">
                <a:solidFill>
                  <a:schemeClr val="bg1"/>
                </a:solidFill>
                <a:latin typeface="Ubuntu Light" panose="020B0304030602030204" pitchFamily="34" charset="0"/>
              </a:rPr>
              <a:t>executives </a:t>
            </a:r>
          </a:p>
        </p:txBody>
      </p:sp>
      <p:cxnSp>
        <p:nvCxnSpPr>
          <p:cNvPr id="40" name="Straight Connector 39">
            <a:extLst>
              <a:ext uri="{FF2B5EF4-FFF2-40B4-BE49-F238E27FC236}">
                <a16:creationId xmlns:a16="http://schemas.microsoft.com/office/drawing/2014/main" id="{A36396DB-2C0A-437B-9319-9C7F3A1BBE1B}"/>
              </a:ext>
            </a:extLst>
          </p:cNvPr>
          <p:cNvCxnSpPr>
            <a:cxnSpLocks/>
          </p:cNvCxnSpPr>
          <p:nvPr/>
        </p:nvCxnSpPr>
        <p:spPr>
          <a:xfrm flipV="1">
            <a:off x="2567194" y="3079476"/>
            <a:ext cx="0" cy="339694"/>
          </a:xfrm>
          <a:prstGeom prst="line">
            <a:avLst/>
          </a:prstGeom>
          <a:ln>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8C6791A-9D30-4EDD-89C8-CA2D98C84959}"/>
              </a:ext>
            </a:extLst>
          </p:cNvPr>
          <p:cNvSpPr/>
          <p:nvPr/>
        </p:nvSpPr>
        <p:spPr>
          <a:xfrm>
            <a:off x="575303" y="3496055"/>
            <a:ext cx="3983784" cy="1384995"/>
          </a:xfrm>
          <a:prstGeom prst="rect">
            <a:avLst/>
          </a:prstGeom>
          <a:ln>
            <a:noFill/>
          </a:ln>
        </p:spPr>
        <p:txBody>
          <a:bodyPr wrap="square">
            <a:spAutoFit/>
          </a:bodyPr>
          <a:lstStyle/>
          <a:p>
            <a:pPr algn="ctr"/>
            <a:r>
              <a:rPr lang="en-US" sz="2800" dirty="0">
                <a:solidFill>
                  <a:schemeClr val="bg1"/>
                </a:solidFill>
                <a:latin typeface="Ubuntu Light" panose="020B0304030602030204" pitchFamily="34" charset="0"/>
              </a:rPr>
              <a:t>Confidence, cohesion,</a:t>
            </a:r>
          </a:p>
          <a:p>
            <a:pPr algn="ctr"/>
            <a:r>
              <a:rPr lang="en-US" sz="2800" dirty="0">
                <a:solidFill>
                  <a:schemeClr val="bg1"/>
                </a:solidFill>
                <a:latin typeface="Ubuntu Light" panose="020B0304030602030204" pitchFamily="34" charset="0"/>
              </a:rPr>
              <a:t>creativity, control, calm,</a:t>
            </a:r>
          </a:p>
          <a:p>
            <a:pPr algn="ctr"/>
            <a:r>
              <a:rPr lang="en-US" sz="2800" dirty="0">
                <a:solidFill>
                  <a:schemeClr val="bg1"/>
                </a:solidFill>
                <a:latin typeface="Ubuntu Light" panose="020B0304030602030204" pitchFamily="34" charset="0"/>
              </a:rPr>
              <a:t>clear communication</a:t>
            </a:r>
          </a:p>
        </p:txBody>
      </p:sp>
      <p:sp>
        <p:nvSpPr>
          <p:cNvPr id="45" name="Rectangle 44">
            <a:extLst>
              <a:ext uri="{FF2B5EF4-FFF2-40B4-BE49-F238E27FC236}">
                <a16:creationId xmlns:a16="http://schemas.microsoft.com/office/drawing/2014/main" id="{2F42D721-6FF5-4A27-92ED-946142660217}"/>
              </a:ext>
            </a:extLst>
          </p:cNvPr>
          <p:cNvSpPr/>
          <p:nvPr/>
        </p:nvSpPr>
        <p:spPr>
          <a:xfrm>
            <a:off x="5140842" y="3496055"/>
            <a:ext cx="2116285" cy="1384995"/>
          </a:xfrm>
          <a:prstGeom prst="rect">
            <a:avLst/>
          </a:prstGeom>
          <a:ln>
            <a:noFill/>
          </a:ln>
        </p:spPr>
        <p:txBody>
          <a:bodyPr wrap="square">
            <a:spAutoFit/>
          </a:bodyPr>
          <a:lstStyle/>
          <a:p>
            <a:pPr algn="ctr"/>
            <a:r>
              <a:rPr lang="en-GB" sz="2800" dirty="0">
                <a:solidFill>
                  <a:schemeClr val="bg1"/>
                </a:solidFill>
                <a:latin typeface="Ubuntu Light" panose="020B0304030602030204" pitchFamily="34" charset="0"/>
              </a:rPr>
              <a:t>Proposals:</a:t>
            </a:r>
          </a:p>
          <a:p>
            <a:pPr algn="ctr"/>
            <a:r>
              <a:rPr lang="en-GB" sz="2800" dirty="0">
                <a:solidFill>
                  <a:schemeClr val="bg1"/>
                </a:solidFill>
                <a:latin typeface="Ubuntu Light" panose="020B0304030602030204" pitchFamily="34" charset="0"/>
              </a:rPr>
              <a:t>‘the place to be’</a:t>
            </a:r>
          </a:p>
        </p:txBody>
      </p:sp>
      <p:sp>
        <p:nvSpPr>
          <p:cNvPr id="46" name="Rectangle 45">
            <a:extLst>
              <a:ext uri="{FF2B5EF4-FFF2-40B4-BE49-F238E27FC236}">
                <a16:creationId xmlns:a16="http://schemas.microsoft.com/office/drawing/2014/main" id="{B7F7A47E-956A-4BFE-BEDD-F98AEF02FE4D}"/>
              </a:ext>
            </a:extLst>
          </p:cNvPr>
          <p:cNvSpPr/>
          <p:nvPr/>
        </p:nvSpPr>
        <p:spPr>
          <a:xfrm>
            <a:off x="8747875" y="3496055"/>
            <a:ext cx="2225283" cy="1384995"/>
          </a:xfrm>
          <a:prstGeom prst="rect">
            <a:avLst/>
          </a:prstGeom>
          <a:ln>
            <a:noFill/>
          </a:ln>
        </p:spPr>
        <p:txBody>
          <a:bodyPr wrap="square">
            <a:spAutoFit/>
          </a:bodyPr>
          <a:lstStyle/>
          <a:p>
            <a:pPr algn="ctr"/>
            <a:r>
              <a:rPr lang="en-GB" sz="2800" dirty="0">
                <a:solidFill>
                  <a:schemeClr val="bg1"/>
                </a:solidFill>
                <a:latin typeface="Ubuntu Light" panose="020B0304030602030204" pitchFamily="34" charset="0"/>
              </a:rPr>
              <a:t>Avoid ‘late nights,</a:t>
            </a:r>
          </a:p>
          <a:p>
            <a:pPr algn="ctr"/>
            <a:r>
              <a:rPr lang="en-GB" sz="2800" dirty="0">
                <a:solidFill>
                  <a:schemeClr val="bg1"/>
                </a:solidFill>
                <a:latin typeface="Ubuntu Light" panose="020B0304030602030204" pitchFamily="34" charset="0"/>
              </a:rPr>
              <a:t>cold pizza’</a:t>
            </a:r>
          </a:p>
        </p:txBody>
      </p:sp>
      <p:grpSp>
        <p:nvGrpSpPr>
          <p:cNvPr id="47" name="Group 46">
            <a:extLst>
              <a:ext uri="{FF2B5EF4-FFF2-40B4-BE49-F238E27FC236}">
                <a16:creationId xmlns:a16="http://schemas.microsoft.com/office/drawing/2014/main" id="{B4A1BB67-C919-4857-BC28-C46D70AC8D03}"/>
              </a:ext>
            </a:extLst>
          </p:cNvPr>
          <p:cNvGrpSpPr/>
          <p:nvPr/>
        </p:nvGrpSpPr>
        <p:grpSpPr>
          <a:xfrm>
            <a:off x="-383056" y="4989049"/>
            <a:ext cx="16237964" cy="2556357"/>
            <a:chOff x="-306890" y="626301"/>
            <a:chExt cx="12958177" cy="2556357"/>
          </a:xfrm>
        </p:grpSpPr>
        <p:sp>
          <p:nvSpPr>
            <p:cNvPr id="48" name="Freeform: Shape 47">
              <a:extLst>
                <a:ext uri="{FF2B5EF4-FFF2-40B4-BE49-F238E27FC236}">
                  <a16:creationId xmlns:a16="http://schemas.microsoft.com/office/drawing/2014/main" id="{C4F69D08-8929-4B0E-ADD9-C507552A65C2}"/>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Freeform: Shape 48">
              <a:extLst>
                <a:ext uri="{FF2B5EF4-FFF2-40B4-BE49-F238E27FC236}">
                  <a16:creationId xmlns:a16="http://schemas.microsoft.com/office/drawing/2014/main" id="{1A41E9F1-5E2E-4A50-BF03-DE19A9527E94}"/>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Freeform: Shape 49">
              <a:extLst>
                <a:ext uri="{FF2B5EF4-FFF2-40B4-BE49-F238E27FC236}">
                  <a16:creationId xmlns:a16="http://schemas.microsoft.com/office/drawing/2014/main" id="{06BE3451-D58B-48C8-A063-BC1CA0F9EF5E}"/>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reeform: Shape 50">
              <a:extLst>
                <a:ext uri="{FF2B5EF4-FFF2-40B4-BE49-F238E27FC236}">
                  <a16:creationId xmlns:a16="http://schemas.microsoft.com/office/drawing/2014/main" id="{8126E155-2289-4C83-A393-FD050DCCC5FB}"/>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2" name="Picture 51">
            <a:extLst>
              <a:ext uri="{FF2B5EF4-FFF2-40B4-BE49-F238E27FC236}">
                <a16:creationId xmlns:a16="http://schemas.microsoft.com/office/drawing/2014/main" id="{F456F185-1D11-4FC1-B40B-B6CCF640583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17623" y="421094"/>
            <a:ext cx="820792" cy="680044"/>
          </a:xfrm>
          <a:prstGeom prst="rect">
            <a:avLst/>
          </a:prstGeom>
        </p:spPr>
      </p:pic>
      <p:sp>
        <p:nvSpPr>
          <p:cNvPr id="5" name="Rectangle 4">
            <a:extLst>
              <a:ext uri="{FF2B5EF4-FFF2-40B4-BE49-F238E27FC236}">
                <a16:creationId xmlns:a16="http://schemas.microsoft.com/office/drawing/2014/main" id="{ED0A4046-9B60-4058-AECD-08DBC5EB86A8}"/>
              </a:ext>
            </a:extLst>
          </p:cNvPr>
          <p:cNvSpPr/>
          <p:nvPr/>
        </p:nvSpPr>
        <p:spPr>
          <a:xfrm>
            <a:off x="2938414" y="5448016"/>
            <a:ext cx="6526219" cy="701731"/>
          </a:xfrm>
          <a:prstGeom prst="rect">
            <a:avLst/>
          </a:prstGeom>
        </p:spPr>
        <p:txBody>
          <a:bodyPr wrap="square">
            <a:spAutoFit/>
          </a:bodyPr>
          <a:lstStyle/>
          <a:p>
            <a:pPr lvl="0" algn="ctr">
              <a:lnSpc>
                <a:spcPct val="90000"/>
              </a:lnSpc>
              <a:spcBef>
                <a:spcPts val="1000"/>
              </a:spcBef>
            </a:pPr>
            <a:r>
              <a:rPr lang="en-GB" sz="4400" dirty="0">
                <a:solidFill>
                  <a:schemeClr val="accent1"/>
                </a:solidFill>
                <a:latin typeface="Ubuntu Light" panose="020B0304030602030204" pitchFamily="34" charset="0"/>
                <a:cs typeface="Arial" panose="020B0604020202020204" pitchFamily="34" charset="0"/>
              </a:rPr>
              <a:t>Strong proposal leadership</a:t>
            </a:r>
          </a:p>
        </p:txBody>
      </p:sp>
      <p:sp>
        <p:nvSpPr>
          <p:cNvPr id="54" name="Oval 53">
            <a:extLst>
              <a:ext uri="{FF2B5EF4-FFF2-40B4-BE49-F238E27FC236}">
                <a16:creationId xmlns:a16="http://schemas.microsoft.com/office/drawing/2014/main" id="{1597E03E-079C-4BC0-BC93-F70F8A929887}"/>
              </a:ext>
            </a:extLst>
          </p:cNvPr>
          <p:cNvSpPr/>
          <p:nvPr/>
        </p:nvSpPr>
        <p:spPr>
          <a:xfrm>
            <a:off x="1865629" y="124989"/>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5" name="Straight Connector 54">
            <a:extLst>
              <a:ext uri="{FF2B5EF4-FFF2-40B4-BE49-F238E27FC236}">
                <a16:creationId xmlns:a16="http://schemas.microsoft.com/office/drawing/2014/main" id="{CE187AA5-36CC-4898-9A0A-1A65CC5EDAE2}"/>
              </a:ext>
            </a:extLst>
          </p:cNvPr>
          <p:cNvCxnSpPr>
            <a:cxnSpLocks/>
          </p:cNvCxnSpPr>
          <p:nvPr/>
        </p:nvCxnSpPr>
        <p:spPr>
          <a:xfrm>
            <a:off x="2528020" y="1449770"/>
            <a:ext cx="1" cy="509113"/>
          </a:xfrm>
          <a:prstGeom prst="line">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CF46FD44-4754-4F55-ABC7-AA9720E6EBE5}"/>
              </a:ext>
            </a:extLst>
          </p:cNvPr>
          <p:cNvCxnSpPr>
            <a:cxnSpLocks/>
            <a:stCxn id="5" idx="0"/>
            <a:endCxn id="44" idx="2"/>
          </p:cNvCxnSpPr>
          <p:nvPr/>
        </p:nvCxnSpPr>
        <p:spPr>
          <a:xfrm rot="16200000" flipV="1">
            <a:off x="4100877" y="3347368"/>
            <a:ext cx="566966" cy="3634329"/>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67C2006D-D03A-45EB-97D3-ADA6D6CEC5C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88588" y="425210"/>
            <a:ext cx="820792" cy="680044"/>
          </a:xfrm>
          <a:prstGeom prst="rect">
            <a:avLst/>
          </a:prstGeom>
        </p:spPr>
      </p:pic>
      <p:sp>
        <p:nvSpPr>
          <p:cNvPr id="59" name="Oval 58">
            <a:extLst>
              <a:ext uri="{FF2B5EF4-FFF2-40B4-BE49-F238E27FC236}">
                <a16:creationId xmlns:a16="http://schemas.microsoft.com/office/drawing/2014/main" id="{98DE36F5-D58B-470B-BC6C-CF54B24C1110}"/>
              </a:ext>
            </a:extLst>
          </p:cNvPr>
          <p:cNvSpPr/>
          <p:nvPr/>
        </p:nvSpPr>
        <p:spPr>
          <a:xfrm>
            <a:off x="5536594" y="129106"/>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0" name="Straight Connector 59">
            <a:extLst>
              <a:ext uri="{FF2B5EF4-FFF2-40B4-BE49-F238E27FC236}">
                <a16:creationId xmlns:a16="http://schemas.microsoft.com/office/drawing/2014/main" id="{75DD6995-6ACF-4119-A28F-07ECED3261DC}"/>
              </a:ext>
            </a:extLst>
          </p:cNvPr>
          <p:cNvCxnSpPr>
            <a:cxnSpLocks/>
          </p:cNvCxnSpPr>
          <p:nvPr/>
        </p:nvCxnSpPr>
        <p:spPr>
          <a:xfrm>
            <a:off x="6198984" y="1453887"/>
            <a:ext cx="1" cy="509113"/>
          </a:xfrm>
          <a:prstGeom prst="line">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A137641C-1CBD-451C-9CC7-2F63712E131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57149" y="416971"/>
            <a:ext cx="820792" cy="680044"/>
          </a:xfrm>
          <a:prstGeom prst="rect">
            <a:avLst/>
          </a:prstGeom>
        </p:spPr>
      </p:pic>
      <p:sp>
        <p:nvSpPr>
          <p:cNvPr id="62" name="Oval 61">
            <a:extLst>
              <a:ext uri="{FF2B5EF4-FFF2-40B4-BE49-F238E27FC236}">
                <a16:creationId xmlns:a16="http://schemas.microsoft.com/office/drawing/2014/main" id="{EFA4150C-BABD-459C-A85C-93806396B9C6}"/>
              </a:ext>
            </a:extLst>
          </p:cNvPr>
          <p:cNvSpPr/>
          <p:nvPr/>
        </p:nvSpPr>
        <p:spPr>
          <a:xfrm>
            <a:off x="9105155" y="120867"/>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3" name="Straight Connector 62">
            <a:extLst>
              <a:ext uri="{FF2B5EF4-FFF2-40B4-BE49-F238E27FC236}">
                <a16:creationId xmlns:a16="http://schemas.microsoft.com/office/drawing/2014/main" id="{EEC6F6B6-6457-4439-A4B3-6D28B9C1DA97}"/>
              </a:ext>
            </a:extLst>
          </p:cNvPr>
          <p:cNvCxnSpPr>
            <a:cxnSpLocks/>
          </p:cNvCxnSpPr>
          <p:nvPr/>
        </p:nvCxnSpPr>
        <p:spPr>
          <a:xfrm>
            <a:off x="9767545" y="1445648"/>
            <a:ext cx="1" cy="509113"/>
          </a:xfrm>
          <a:prstGeom prst="line">
            <a:avLst/>
          </a:prstGeom>
          <a:ln>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8845615-CB54-43BA-9287-914842482C95}"/>
              </a:ext>
            </a:extLst>
          </p:cNvPr>
          <p:cNvCxnSpPr>
            <a:cxnSpLocks/>
            <a:stCxn id="5" idx="0"/>
            <a:endCxn id="46" idx="2"/>
          </p:cNvCxnSpPr>
          <p:nvPr/>
        </p:nvCxnSpPr>
        <p:spPr>
          <a:xfrm rot="5400000" flipH="1" flipV="1">
            <a:off x="7747537" y="3335037"/>
            <a:ext cx="566966" cy="3658993"/>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579ABFE-1DE5-4B8B-B7E3-482EFCC25B83}"/>
              </a:ext>
            </a:extLst>
          </p:cNvPr>
          <p:cNvCxnSpPr>
            <a:cxnSpLocks/>
          </p:cNvCxnSpPr>
          <p:nvPr/>
        </p:nvCxnSpPr>
        <p:spPr>
          <a:xfrm flipV="1">
            <a:off x="6198984" y="3079476"/>
            <a:ext cx="0" cy="339694"/>
          </a:xfrm>
          <a:prstGeom prst="line">
            <a:avLst/>
          </a:prstGeom>
          <a:ln>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40EEB69-5A38-4291-8E52-D9FE77F9BF8F}"/>
              </a:ext>
            </a:extLst>
          </p:cNvPr>
          <p:cNvCxnSpPr>
            <a:cxnSpLocks/>
          </p:cNvCxnSpPr>
          <p:nvPr/>
        </p:nvCxnSpPr>
        <p:spPr>
          <a:xfrm flipV="1">
            <a:off x="9767545" y="3079476"/>
            <a:ext cx="0" cy="339694"/>
          </a:xfrm>
          <a:prstGeom prst="line">
            <a:avLst/>
          </a:prstGeom>
          <a:ln>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109A8C8-1730-4EFD-9BC3-13C39DE4DED9}"/>
              </a:ext>
            </a:extLst>
          </p:cNvPr>
          <p:cNvCxnSpPr>
            <a:cxnSpLocks/>
          </p:cNvCxnSpPr>
          <p:nvPr/>
        </p:nvCxnSpPr>
        <p:spPr>
          <a:xfrm flipV="1">
            <a:off x="6196453" y="4881049"/>
            <a:ext cx="0" cy="602607"/>
          </a:xfrm>
          <a:prstGeom prst="line">
            <a:avLst/>
          </a:prstGeom>
          <a:ln>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789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par>
                                <p:cTn id="54" presetID="10"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44" grpId="0"/>
      <p:bldP spid="45" grpId="0"/>
      <p:bldP spid="46" grpId="0"/>
      <p:bldP spid="54" grpId="0" animBg="1"/>
      <p:bldP spid="59" grpId="0" animBg="1"/>
      <p:bldP spid="6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887B6DB-6363-4200-B1B9-A08FA50A3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23" name="Rectangle 22">
            <a:extLst>
              <a:ext uri="{FF2B5EF4-FFF2-40B4-BE49-F238E27FC236}">
                <a16:creationId xmlns:a16="http://schemas.microsoft.com/office/drawing/2014/main" id="{744D0E99-6778-4D65-8736-15F3A4B76A89}"/>
              </a:ext>
            </a:extLst>
          </p:cNvPr>
          <p:cNvSpPr/>
          <p:nvPr/>
        </p:nvSpPr>
        <p:spPr>
          <a:xfrm>
            <a:off x="359339" y="2728562"/>
            <a:ext cx="1440962" cy="954107"/>
          </a:xfrm>
          <a:prstGeom prst="rect">
            <a:avLst/>
          </a:prstGeom>
          <a:noFill/>
          <a:ln>
            <a:noFill/>
          </a:ln>
        </p:spPr>
        <p:txBody>
          <a:bodyPr wrap="square" lIns="216000">
            <a:spAutoFit/>
          </a:bodyPr>
          <a:lstStyle/>
          <a:p>
            <a:pPr algn="ctr"/>
            <a:r>
              <a:rPr lang="en-GB" sz="2800" dirty="0">
                <a:solidFill>
                  <a:schemeClr val="bg1"/>
                </a:solidFill>
                <a:latin typeface="Ubuntu Light" panose="020B0304030602030204" pitchFamily="34" charset="0"/>
              </a:rPr>
              <a:t>Joy to read</a:t>
            </a:r>
          </a:p>
        </p:txBody>
      </p:sp>
      <p:sp>
        <p:nvSpPr>
          <p:cNvPr id="24" name="Rectangle 23">
            <a:extLst>
              <a:ext uri="{FF2B5EF4-FFF2-40B4-BE49-F238E27FC236}">
                <a16:creationId xmlns:a16="http://schemas.microsoft.com/office/drawing/2014/main" id="{314CCF7B-A354-4935-BEDC-AE236AF7EE1B}"/>
              </a:ext>
            </a:extLst>
          </p:cNvPr>
          <p:cNvSpPr/>
          <p:nvPr/>
        </p:nvSpPr>
        <p:spPr>
          <a:xfrm>
            <a:off x="1874249" y="2728562"/>
            <a:ext cx="1700918" cy="954107"/>
          </a:xfrm>
          <a:prstGeom prst="rect">
            <a:avLst/>
          </a:prstGeom>
          <a:noFill/>
          <a:ln>
            <a:noFill/>
          </a:ln>
        </p:spPr>
        <p:txBody>
          <a:bodyPr wrap="square" lIns="0" rIns="0">
            <a:spAutoFit/>
          </a:bodyPr>
          <a:lstStyle/>
          <a:p>
            <a:pPr algn="ctr"/>
            <a:r>
              <a:rPr lang="en-GB" sz="2800" dirty="0">
                <a:solidFill>
                  <a:schemeClr val="bg1"/>
                </a:solidFill>
                <a:latin typeface="Ubuntu Light" panose="020B0304030602030204" pitchFamily="34" charset="0"/>
              </a:rPr>
              <a:t>Looking great</a:t>
            </a:r>
          </a:p>
        </p:txBody>
      </p:sp>
      <p:sp>
        <p:nvSpPr>
          <p:cNvPr id="26" name="Rectangle 25">
            <a:extLst>
              <a:ext uri="{FF2B5EF4-FFF2-40B4-BE49-F238E27FC236}">
                <a16:creationId xmlns:a16="http://schemas.microsoft.com/office/drawing/2014/main" id="{5CC0C25D-9194-4D89-9ACF-E069401DA671}"/>
              </a:ext>
            </a:extLst>
          </p:cNvPr>
          <p:cNvSpPr/>
          <p:nvPr/>
        </p:nvSpPr>
        <p:spPr>
          <a:xfrm>
            <a:off x="3649115" y="2728562"/>
            <a:ext cx="1700919" cy="1384995"/>
          </a:xfrm>
          <a:prstGeom prst="rect">
            <a:avLst/>
          </a:prstGeom>
          <a:noFill/>
          <a:ln>
            <a:noFill/>
          </a:ln>
        </p:spPr>
        <p:txBody>
          <a:bodyPr wrap="square" lIns="0" rIns="0">
            <a:spAutoFit/>
          </a:bodyPr>
          <a:lstStyle/>
          <a:p>
            <a:pPr algn="ctr"/>
            <a:r>
              <a:rPr lang="en-GB" sz="2800" dirty="0">
                <a:solidFill>
                  <a:schemeClr val="bg1"/>
                </a:solidFill>
                <a:latin typeface="Ubuntu Light" panose="020B0304030602030204" pitchFamily="34" charset="0"/>
              </a:rPr>
              <a:t>Highly bespoke / custom</a:t>
            </a:r>
          </a:p>
        </p:txBody>
      </p:sp>
      <p:sp>
        <p:nvSpPr>
          <p:cNvPr id="44" name="Rectangle 43">
            <a:extLst>
              <a:ext uri="{FF2B5EF4-FFF2-40B4-BE49-F238E27FC236}">
                <a16:creationId xmlns:a16="http://schemas.microsoft.com/office/drawing/2014/main" id="{78C6791A-9D30-4EDD-89C8-CA2D98C84959}"/>
              </a:ext>
            </a:extLst>
          </p:cNvPr>
          <p:cNvSpPr/>
          <p:nvPr/>
        </p:nvSpPr>
        <p:spPr>
          <a:xfrm>
            <a:off x="7198849" y="2728562"/>
            <a:ext cx="2222169" cy="954107"/>
          </a:xfrm>
          <a:prstGeom prst="rect">
            <a:avLst/>
          </a:prstGeom>
          <a:noFill/>
          <a:ln>
            <a:noFill/>
          </a:ln>
        </p:spPr>
        <p:txBody>
          <a:bodyPr wrap="square" lIns="0" rIns="0">
            <a:spAutoFit/>
          </a:bodyPr>
          <a:lstStyle/>
          <a:p>
            <a:pPr algn="ctr"/>
            <a:r>
              <a:rPr lang="en-US" sz="2800" dirty="0">
                <a:solidFill>
                  <a:schemeClr val="bg1"/>
                </a:solidFill>
                <a:latin typeface="Ubuntu Light" panose="020B0304030602030204" pitchFamily="34" charset="0"/>
              </a:rPr>
              <a:t>Creative presentations</a:t>
            </a:r>
          </a:p>
        </p:txBody>
      </p:sp>
      <p:sp>
        <p:nvSpPr>
          <p:cNvPr id="45" name="Rectangle 44">
            <a:extLst>
              <a:ext uri="{FF2B5EF4-FFF2-40B4-BE49-F238E27FC236}">
                <a16:creationId xmlns:a16="http://schemas.microsoft.com/office/drawing/2014/main" id="{2F42D721-6FF5-4A27-92ED-946142660217}"/>
              </a:ext>
            </a:extLst>
          </p:cNvPr>
          <p:cNvSpPr/>
          <p:nvPr/>
        </p:nvSpPr>
        <p:spPr>
          <a:xfrm>
            <a:off x="5423982" y="2728562"/>
            <a:ext cx="1700919" cy="1384995"/>
          </a:xfrm>
          <a:prstGeom prst="rect">
            <a:avLst/>
          </a:prstGeom>
          <a:noFill/>
          <a:ln>
            <a:noFill/>
          </a:ln>
        </p:spPr>
        <p:txBody>
          <a:bodyPr wrap="square" lIns="0" rIns="0">
            <a:spAutoFit/>
          </a:bodyPr>
          <a:lstStyle/>
          <a:p>
            <a:pPr algn="ctr"/>
            <a:r>
              <a:rPr lang="en-GB" sz="2800" dirty="0">
                <a:solidFill>
                  <a:schemeClr val="bg1"/>
                </a:solidFill>
                <a:latin typeface="Ubuntu Light" panose="020B0304030602030204" pitchFamily="34" charset="0"/>
              </a:rPr>
              <a:t>Excellent client feedback</a:t>
            </a:r>
          </a:p>
        </p:txBody>
      </p:sp>
      <p:sp>
        <p:nvSpPr>
          <p:cNvPr id="46" name="Rectangle 45">
            <a:extLst>
              <a:ext uri="{FF2B5EF4-FFF2-40B4-BE49-F238E27FC236}">
                <a16:creationId xmlns:a16="http://schemas.microsoft.com/office/drawing/2014/main" id="{B7F7A47E-956A-4BFE-BEDD-F98AEF02FE4D}"/>
              </a:ext>
            </a:extLst>
          </p:cNvPr>
          <p:cNvSpPr/>
          <p:nvPr/>
        </p:nvSpPr>
        <p:spPr>
          <a:xfrm>
            <a:off x="9494967" y="2728562"/>
            <a:ext cx="2296162" cy="954107"/>
          </a:xfrm>
          <a:prstGeom prst="rect">
            <a:avLst/>
          </a:prstGeom>
          <a:noFill/>
          <a:ln>
            <a:noFill/>
          </a:ln>
        </p:spPr>
        <p:txBody>
          <a:bodyPr wrap="square" lIns="0" rIns="0">
            <a:spAutoFit/>
          </a:bodyPr>
          <a:lstStyle/>
          <a:p>
            <a:pPr algn="ctr"/>
            <a:r>
              <a:rPr lang="en-US" sz="2800" dirty="0">
                <a:solidFill>
                  <a:schemeClr val="bg1"/>
                </a:solidFill>
                <a:latin typeface="Ubuntu Light" panose="020B0304030602030204" pitchFamily="34" charset="0"/>
              </a:rPr>
              <a:t>Competitive advantage</a:t>
            </a:r>
          </a:p>
        </p:txBody>
      </p:sp>
      <p:grpSp>
        <p:nvGrpSpPr>
          <p:cNvPr id="47" name="Group 46">
            <a:extLst>
              <a:ext uri="{FF2B5EF4-FFF2-40B4-BE49-F238E27FC236}">
                <a16:creationId xmlns:a16="http://schemas.microsoft.com/office/drawing/2014/main" id="{B4A1BB67-C919-4857-BC28-C46D70AC8D03}"/>
              </a:ext>
            </a:extLst>
          </p:cNvPr>
          <p:cNvGrpSpPr/>
          <p:nvPr/>
        </p:nvGrpSpPr>
        <p:grpSpPr>
          <a:xfrm>
            <a:off x="-383056" y="4989049"/>
            <a:ext cx="16237964" cy="2556357"/>
            <a:chOff x="-306890" y="626301"/>
            <a:chExt cx="12958177" cy="2556357"/>
          </a:xfrm>
        </p:grpSpPr>
        <p:sp>
          <p:nvSpPr>
            <p:cNvPr id="48" name="Freeform: Shape 47">
              <a:extLst>
                <a:ext uri="{FF2B5EF4-FFF2-40B4-BE49-F238E27FC236}">
                  <a16:creationId xmlns:a16="http://schemas.microsoft.com/office/drawing/2014/main" id="{C4F69D08-8929-4B0E-ADD9-C507552A65C2}"/>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Freeform: Shape 48">
              <a:extLst>
                <a:ext uri="{FF2B5EF4-FFF2-40B4-BE49-F238E27FC236}">
                  <a16:creationId xmlns:a16="http://schemas.microsoft.com/office/drawing/2014/main" id="{1A41E9F1-5E2E-4A50-BF03-DE19A9527E94}"/>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Freeform: Shape 49">
              <a:extLst>
                <a:ext uri="{FF2B5EF4-FFF2-40B4-BE49-F238E27FC236}">
                  <a16:creationId xmlns:a16="http://schemas.microsoft.com/office/drawing/2014/main" id="{06BE3451-D58B-48C8-A063-BC1CA0F9EF5E}"/>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reeform: Shape 50">
              <a:extLst>
                <a:ext uri="{FF2B5EF4-FFF2-40B4-BE49-F238E27FC236}">
                  <a16:creationId xmlns:a16="http://schemas.microsoft.com/office/drawing/2014/main" id="{8126E155-2289-4C83-A393-FD050DCCC5FB}"/>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a:extLst>
              <a:ext uri="{FF2B5EF4-FFF2-40B4-BE49-F238E27FC236}">
                <a16:creationId xmlns:a16="http://schemas.microsoft.com/office/drawing/2014/main" id="{ED0A4046-9B60-4058-AECD-08DBC5EB86A8}"/>
              </a:ext>
            </a:extLst>
          </p:cNvPr>
          <p:cNvSpPr/>
          <p:nvPr/>
        </p:nvSpPr>
        <p:spPr>
          <a:xfrm>
            <a:off x="2948306" y="5448016"/>
            <a:ext cx="5985824" cy="701731"/>
          </a:xfrm>
          <a:prstGeom prst="rect">
            <a:avLst/>
          </a:prstGeom>
        </p:spPr>
        <p:txBody>
          <a:bodyPr wrap="square">
            <a:spAutoFit/>
          </a:bodyPr>
          <a:lstStyle/>
          <a:p>
            <a:pPr lvl="0" algn="ctr">
              <a:lnSpc>
                <a:spcPct val="90000"/>
              </a:lnSpc>
              <a:spcBef>
                <a:spcPts val="1000"/>
              </a:spcBef>
            </a:pPr>
            <a:r>
              <a:rPr lang="en-GB" sz="4400" dirty="0">
                <a:solidFill>
                  <a:schemeClr val="accent1"/>
                </a:solidFill>
                <a:latin typeface="Ubuntu Light" panose="020B0304030602030204" pitchFamily="34" charset="0"/>
                <a:cs typeface="Arial" panose="020B0604020202020204" pitchFamily="34" charset="0"/>
              </a:rPr>
              <a:t>Exceptional deliverables</a:t>
            </a:r>
          </a:p>
        </p:txBody>
      </p:sp>
      <p:sp>
        <p:nvSpPr>
          <p:cNvPr id="54" name="Oval 53">
            <a:extLst>
              <a:ext uri="{FF2B5EF4-FFF2-40B4-BE49-F238E27FC236}">
                <a16:creationId xmlns:a16="http://schemas.microsoft.com/office/drawing/2014/main" id="{1597E03E-079C-4BC0-BC93-F70F8A929887}"/>
              </a:ext>
            </a:extLst>
          </p:cNvPr>
          <p:cNvSpPr/>
          <p:nvPr/>
        </p:nvSpPr>
        <p:spPr>
          <a:xfrm>
            <a:off x="5227532" y="372760"/>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a:extLst>
              <a:ext uri="{FF2B5EF4-FFF2-40B4-BE49-F238E27FC236}">
                <a16:creationId xmlns:a16="http://schemas.microsoft.com/office/drawing/2014/main" id="{B5A9F1C2-680E-473F-ADC0-00F5F1AE000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31642" y="666519"/>
            <a:ext cx="716559" cy="681260"/>
          </a:xfrm>
          <a:prstGeom prst="rect">
            <a:avLst/>
          </a:prstGeom>
        </p:spPr>
      </p:pic>
      <p:cxnSp>
        <p:nvCxnSpPr>
          <p:cNvPr id="39" name="Connector: Elbow 38">
            <a:extLst>
              <a:ext uri="{FF2B5EF4-FFF2-40B4-BE49-F238E27FC236}">
                <a16:creationId xmlns:a16="http://schemas.microsoft.com/office/drawing/2014/main" id="{C0787279-2200-48A6-B4E2-8A0360C07903}"/>
              </a:ext>
            </a:extLst>
          </p:cNvPr>
          <p:cNvCxnSpPr>
            <a:cxnSpLocks/>
            <a:stCxn id="54" idx="4"/>
          </p:cNvCxnSpPr>
          <p:nvPr/>
        </p:nvCxnSpPr>
        <p:spPr>
          <a:xfrm rot="5400000">
            <a:off x="2969362" y="-192000"/>
            <a:ext cx="1031021" cy="4810103"/>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3483E9AF-A085-4156-85B7-3C7A3DC28397}"/>
              </a:ext>
            </a:extLst>
          </p:cNvPr>
          <p:cNvCxnSpPr>
            <a:cxnSpLocks/>
            <a:stCxn id="54" idx="4"/>
            <a:endCxn id="24" idx="0"/>
          </p:cNvCxnSpPr>
          <p:nvPr/>
        </p:nvCxnSpPr>
        <p:spPr>
          <a:xfrm rot="5400000">
            <a:off x="3791806" y="630444"/>
            <a:ext cx="1031021" cy="3165215"/>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737ACA08-EEE2-460D-A886-EDB58A70EC3D}"/>
              </a:ext>
            </a:extLst>
          </p:cNvPr>
          <p:cNvCxnSpPr>
            <a:cxnSpLocks/>
            <a:stCxn id="54" idx="4"/>
            <a:endCxn id="45" idx="0"/>
          </p:cNvCxnSpPr>
          <p:nvPr/>
        </p:nvCxnSpPr>
        <p:spPr>
          <a:xfrm rot="16200000" flipH="1">
            <a:off x="5566672" y="2020791"/>
            <a:ext cx="1031021" cy="384519"/>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51002BBB-9725-492F-AEE9-AAE784DCFFDD}"/>
              </a:ext>
            </a:extLst>
          </p:cNvPr>
          <p:cNvCxnSpPr>
            <a:cxnSpLocks/>
            <a:stCxn id="54" idx="4"/>
            <a:endCxn id="44" idx="0"/>
          </p:cNvCxnSpPr>
          <p:nvPr/>
        </p:nvCxnSpPr>
        <p:spPr>
          <a:xfrm rot="16200000" flipH="1">
            <a:off x="6584418" y="1003045"/>
            <a:ext cx="1031021" cy="2420011"/>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31E3A966-D38B-4F7F-840B-B5DD248E7B65}"/>
              </a:ext>
            </a:extLst>
          </p:cNvPr>
          <p:cNvCxnSpPr>
            <a:cxnSpLocks/>
            <a:stCxn id="54" idx="4"/>
            <a:endCxn id="26" idx="0"/>
          </p:cNvCxnSpPr>
          <p:nvPr/>
        </p:nvCxnSpPr>
        <p:spPr>
          <a:xfrm rot="5400000">
            <a:off x="4679239" y="1517877"/>
            <a:ext cx="1031021" cy="1390348"/>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F2E43652-4A24-47A7-BAE1-6BA1EA71CA14}"/>
              </a:ext>
            </a:extLst>
          </p:cNvPr>
          <p:cNvCxnSpPr>
            <a:cxnSpLocks/>
            <a:stCxn id="54" idx="4"/>
            <a:endCxn id="46" idx="0"/>
          </p:cNvCxnSpPr>
          <p:nvPr/>
        </p:nvCxnSpPr>
        <p:spPr>
          <a:xfrm rot="16200000" flipH="1">
            <a:off x="7750975" y="-163512"/>
            <a:ext cx="1031021" cy="4753125"/>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1085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0-#ppt_w/2"/>
                                          </p:val>
                                        </p:tav>
                                        <p:tav tm="100000">
                                          <p:val>
                                            <p:strVal val="#ppt_x"/>
                                          </p:val>
                                        </p:tav>
                                      </p:tavLst>
                                    </p:anim>
                                    <p:anim calcmode="lin" valueType="num">
                                      <p:cBhvr additive="base">
                                        <p:cTn id="3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44" grpId="0"/>
      <p:bldP spid="45" grpId="0"/>
      <p:bldP spid="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391F911-A3D0-4720-B9CB-A4A64C4CB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23" name="Rectangle 22">
            <a:extLst>
              <a:ext uri="{FF2B5EF4-FFF2-40B4-BE49-F238E27FC236}">
                <a16:creationId xmlns:a16="http://schemas.microsoft.com/office/drawing/2014/main" id="{744D0E99-6778-4D65-8736-15F3A4B76A89}"/>
              </a:ext>
            </a:extLst>
          </p:cNvPr>
          <p:cNvSpPr/>
          <p:nvPr/>
        </p:nvSpPr>
        <p:spPr>
          <a:xfrm>
            <a:off x="958282" y="800638"/>
            <a:ext cx="2623957" cy="954107"/>
          </a:xfrm>
          <a:prstGeom prst="rect">
            <a:avLst/>
          </a:prstGeom>
          <a:noFill/>
          <a:ln>
            <a:solidFill>
              <a:schemeClr val="bg1">
                <a:lumMod val="95000"/>
              </a:schemeClr>
            </a:solidFill>
          </a:ln>
        </p:spPr>
        <p:txBody>
          <a:bodyPr wrap="square">
            <a:spAutoFit/>
          </a:bodyPr>
          <a:lstStyle/>
          <a:p>
            <a:pPr algn="ctr"/>
            <a:r>
              <a:rPr lang="en-GB" sz="2800" dirty="0">
                <a:solidFill>
                  <a:schemeClr val="bg1"/>
                </a:solidFill>
                <a:latin typeface="Ubuntu Light" panose="020B0304030602030204" pitchFamily="34" charset="0"/>
              </a:rPr>
              <a:t>Senior</a:t>
            </a:r>
            <a:br>
              <a:rPr lang="en-GB" sz="2800" dirty="0">
                <a:solidFill>
                  <a:schemeClr val="bg1"/>
                </a:solidFill>
                <a:latin typeface="Ubuntu Light" panose="020B0304030602030204" pitchFamily="34" charset="0"/>
              </a:rPr>
            </a:br>
            <a:r>
              <a:rPr lang="en-GB" sz="2800" dirty="0">
                <a:solidFill>
                  <a:schemeClr val="bg1"/>
                </a:solidFill>
                <a:latin typeface="Ubuntu Light" panose="020B0304030602030204" pitchFamily="34" charset="0"/>
              </a:rPr>
              <a:t>leadership</a:t>
            </a:r>
          </a:p>
        </p:txBody>
      </p:sp>
      <p:sp>
        <p:nvSpPr>
          <p:cNvPr id="26" name="Rectangle 25">
            <a:extLst>
              <a:ext uri="{FF2B5EF4-FFF2-40B4-BE49-F238E27FC236}">
                <a16:creationId xmlns:a16="http://schemas.microsoft.com/office/drawing/2014/main" id="{5CC0C25D-9194-4D89-9ACF-E069401DA671}"/>
              </a:ext>
            </a:extLst>
          </p:cNvPr>
          <p:cNvSpPr/>
          <p:nvPr/>
        </p:nvSpPr>
        <p:spPr>
          <a:xfrm>
            <a:off x="958282" y="2217330"/>
            <a:ext cx="2623956" cy="954107"/>
          </a:xfrm>
          <a:prstGeom prst="rect">
            <a:avLst/>
          </a:prstGeom>
          <a:noFill/>
          <a:ln>
            <a:solidFill>
              <a:schemeClr val="bg1">
                <a:lumMod val="95000"/>
              </a:schemeClr>
            </a:solidFill>
          </a:ln>
        </p:spPr>
        <p:txBody>
          <a:bodyPr wrap="square">
            <a:spAutoFit/>
          </a:bodyPr>
          <a:lstStyle/>
          <a:p>
            <a:pPr algn="ctr"/>
            <a:r>
              <a:rPr lang="en-GB" sz="2800" dirty="0">
                <a:solidFill>
                  <a:schemeClr val="bg1"/>
                </a:solidFill>
                <a:latin typeface="Ubuntu Light" panose="020B0304030602030204" pitchFamily="34" charset="0"/>
              </a:rPr>
              <a:t>Robust capacity plan</a:t>
            </a:r>
          </a:p>
        </p:txBody>
      </p:sp>
      <p:sp>
        <p:nvSpPr>
          <p:cNvPr id="8" name="Oval 7">
            <a:extLst>
              <a:ext uri="{FF2B5EF4-FFF2-40B4-BE49-F238E27FC236}">
                <a16:creationId xmlns:a16="http://schemas.microsoft.com/office/drawing/2014/main" id="{89F6D620-0A71-418D-AD41-FE2305EC33DE}"/>
              </a:ext>
            </a:extLst>
          </p:cNvPr>
          <p:cNvSpPr/>
          <p:nvPr/>
        </p:nvSpPr>
        <p:spPr>
          <a:xfrm>
            <a:off x="5407635" y="2029830"/>
            <a:ext cx="1324781" cy="13247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2F42D721-6FF5-4A27-92ED-946142660217}"/>
              </a:ext>
            </a:extLst>
          </p:cNvPr>
          <p:cNvSpPr/>
          <p:nvPr/>
        </p:nvSpPr>
        <p:spPr>
          <a:xfrm>
            <a:off x="8217635" y="800638"/>
            <a:ext cx="3226155" cy="954107"/>
          </a:xfrm>
          <a:prstGeom prst="rect">
            <a:avLst/>
          </a:prstGeom>
          <a:noFill/>
          <a:ln>
            <a:solidFill>
              <a:schemeClr val="bg1">
                <a:lumMod val="95000"/>
              </a:schemeClr>
            </a:solidFill>
          </a:ln>
        </p:spPr>
        <p:txBody>
          <a:bodyPr wrap="square">
            <a:spAutoFit/>
          </a:bodyPr>
          <a:lstStyle/>
          <a:p>
            <a:pPr algn="ctr"/>
            <a:r>
              <a:rPr lang="en-GB" sz="2800" dirty="0">
                <a:solidFill>
                  <a:schemeClr val="bg1"/>
                </a:solidFill>
                <a:latin typeface="Ubuntu Light" panose="020B0304030602030204" pitchFamily="34" charset="0"/>
              </a:rPr>
              <a:t>Priority support models</a:t>
            </a:r>
          </a:p>
        </p:txBody>
      </p:sp>
      <p:sp>
        <p:nvSpPr>
          <p:cNvPr id="46" name="Rectangle 45">
            <a:extLst>
              <a:ext uri="{FF2B5EF4-FFF2-40B4-BE49-F238E27FC236}">
                <a16:creationId xmlns:a16="http://schemas.microsoft.com/office/drawing/2014/main" id="{B7F7A47E-956A-4BFE-BEDD-F98AEF02FE4D}"/>
              </a:ext>
            </a:extLst>
          </p:cNvPr>
          <p:cNvSpPr/>
          <p:nvPr/>
        </p:nvSpPr>
        <p:spPr>
          <a:xfrm>
            <a:off x="8217636" y="2217330"/>
            <a:ext cx="3226156" cy="954107"/>
          </a:xfrm>
          <a:prstGeom prst="rect">
            <a:avLst/>
          </a:prstGeom>
          <a:noFill/>
          <a:ln>
            <a:solidFill>
              <a:schemeClr val="bg1">
                <a:lumMod val="95000"/>
              </a:schemeClr>
            </a:solidFill>
          </a:ln>
        </p:spPr>
        <p:txBody>
          <a:bodyPr wrap="square">
            <a:spAutoFit/>
          </a:bodyPr>
          <a:lstStyle/>
          <a:p>
            <a:pPr algn="ctr"/>
            <a:r>
              <a:rPr lang="en-US" sz="2800" dirty="0">
                <a:solidFill>
                  <a:schemeClr val="bg1"/>
                </a:solidFill>
                <a:latin typeface="Ubuntu Light" panose="020B0304030602030204" pitchFamily="34" charset="0"/>
              </a:rPr>
              <a:t>Strong </a:t>
            </a:r>
            <a:br>
              <a:rPr lang="en-US" sz="2800" dirty="0">
                <a:solidFill>
                  <a:schemeClr val="bg1"/>
                </a:solidFill>
                <a:latin typeface="Ubuntu Light" panose="020B0304030602030204" pitchFamily="34" charset="0"/>
              </a:rPr>
            </a:br>
            <a:r>
              <a:rPr lang="en-US" sz="2800" dirty="0">
                <a:solidFill>
                  <a:schemeClr val="bg1"/>
                </a:solidFill>
                <a:latin typeface="Ubuntu Light" panose="020B0304030602030204" pitchFamily="34" charset="0"/>
              </a:rPr>
              <a:t>external focus</a:t>
            </a:r>
          </a:p>
        </p:txBody>
      </p:sp>
      <p:grpSp>
        <p:nvGrpSpPr>
          <p:cNvPr id="47" name="Group 46">
            <a:extLst>
              <a:ext uri="{FF2B5EF4-FFF2-40B4-BE49-F238E27FC236}">
                <a16:creationId xmlns:a16="http://schemas.microsoft.com/office/drawing/2014/main" id="{B4A1BB67-C919-4857-BC28-C46D70AC8D03}"/>
              </a:ext>
            </a:extLst>
          </p:cNvPr>
          <p:cNvGrpSpPr/>
          <p:nvPr/>
        </p:nvGrpSpPr>
        <p:grpSpPr>
          <a:xfrm>
            <a:off x="-383056" y="4989049"/>
            <a:ext cx="16237964" cy="2556357"/>
            <a:chOff x="-306890" y="626301"/>
            <a:chExt cx="12958177" cy="2556357"/>
          </a:xfrm>
        </p:grpSpPr>
        <p:sp>
          <p:nvSpPr>
            <p:cNvPr id="48" name="Freeform: Shape 47">
              <a:extLst>
                <a:ext uri="{FF2B5EF4-FFF2-40B4-BE49-F238E27FC236}">
                  <a16:creationId xmlns:a16="http://schemas.microsoft.com/office/drawing/2014/main" id="{C4F69D08-8929-4B0E-ADD9-C507552A65C2}"/>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Freeform: Shape 48">
              <a:extLst>
                <a:ext uri="{FF2B5EF4-FFF2-40B4-BE49-F238E27FC236}">
                  <a16:creationId xmlns:a16="http://schemas.microsoft.com/office/drawing/2014/main" id="{1A41E9F1-5E2E-4A50-BF03-DE19A9527E94}"/>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Freeform: Shape 49">
              <a:extLst>
                <a:ext uri="{FF2B5EF4-FFF2-40B4-BE49-F238E27FC236}">
                  <a16:creationId xmlns:a16="http://schemas.microsoft.com/office/drawing/2014/main" id="{06BE3451-D58B-48C8-A063-BC1CA0F9EF5E}"/>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reeform: Shape 50">
              <a:extLst>
                <a:ext uri="{FF2B5EF4-FFF2-40B4-BE49-F238E27FC236}">
                  <a16:creationId xmlns:a16="http://schemas.microsoft.com/office/drawing/2014/main" id="{8126E155-2289-4C83-A393-FD050DCCC5FB}"/>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a:extLst>
              <a:ext uri="{FF2B5EF4-FFF2-40B4-BE49-F238E27FC236}">
                <a16:creationId xmlns:a16="http://schemas.microsoft.com/office/drawing/2014/main" id="{ED0A4046-9B60-4058-AECD-08DBC5EB86A8}"/>
              </a:ext>
            </a:extLst>
          </p:cNvPr>
          <p:cNvSpPr/>
          <p:nvPr/>
        </p:nvSpPr>
        <p:spPr>
          <a:xfrm>
            <a:off x="3301338" y="5429322"/>
            <a:ext cx="5528710" cy="701731"/>
          </a:xfrm>
          <a:prstGeom prst="rect">
            <a:avLst/>
          </a:prstGeom>
        </p:spPr>
        <p:txBody>
          <a:bodyPr wrap="square">
            <a:spAutoFit/>
          </a:bodyPr>
          <a:lstStyle/>
          <a:p>
            <a:pPr lvl="0" algn="ctr">
              <a:lnSpc>
                <a:spcPct val="90000"/>
              </a:lnSpc>
              <a:spcBef>
                <a:spcPts val="1000"/>
              </a:spcBef>
            </a:pPr>
            <a:r>
              <a:rPr lang="en-GB" sz="4400" dirty="0">
                <a:solidFill>
                  <a:schemeClr val="accent1"/>
                </a:solidFill>
                <a:latin typeface="Ubuntu" panose="020B0504030602030204" pitchFamily="34" charset="0"/>
                <a:cs typeface="Arial" panose="020B0604020202020204" pitchFamily="34" charset="0"/>
              </a:rPr>
              <a:t>In your business’s DNA</a:t>
            </a:r>
          </a:p>
        </p:txBody>
      </p:sp>
      <p:pic>
        <p:nvPicPr>
          <p:cNvPr id="33" name="Picture 32">
            <a:extLst>
              <a:ext uri="{FF2B5EF4-FFF2-40B4-BE49-F238E27FC236}">
                <a16:creationId xmlns:a16="http://schemas.microsoft.com/office/drawing/2014/main" id="{FEB6E977-C4E2-4244-BE26-9EAB7A387DE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60022" y="2170841"/>
            <a:ext cx="1038475" cy="1037195"/>
          </a:xfrm>
          <a:prstGeom prst="rect">
            <a:avLst/>
          </a:prstGeom>
        </p:spPr>
      </p:pic>
      <p:cxnSp>
        <p:nvCxnSpPr>
          <p:cNvPr id="39" name="Connector: Elbow 38">
            <a:extLst>
              <a:ext uri="{FF2B5EF4-FFF2-40B4-BE49-F238E27FC236}">
                <a16:creationId xmlns:a16="http://schemas.microsoft.com/office/drawing/2014/main" id="{9FF8D17D-88E1-49E6-B4A6-4F7A34F4DB40}"/>
              </a:ext>
            </a:extLst>
          </p:cNvPr>
          <p:cNvCxnSpPr>
            <a:cxnSpLocks/>
            <a:stCxn id="8" idx="6"/>
            <a:endCxn id="46" idx="1"/>
          </p:cNvCxnSpPr>
          <p:nvPr/>
        </p:nvCxnSpPr>
        <p:spPr>
          <a:xfrm>
            <a:off x="6732416" y="2692221"/>
            <a:ext cx="1485220" cy="2163"/>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1386DF59-0EFF-4038-8C41-F1ABA6861AC7}"/>
              </a:ext>
            </a:extLst>
          </p:cNvPr>
          <p:cNvCxnSpPr>
            <a:cxnSpLocks/>
            <a:stCxn id="8" idx="2"/>
            <a:endCxn id="23" idx="3"/>
          </p:cNvCxnSpPr>
          <p:nvPr/>
        </p:nvCxnSpPr>
        <p:spPr>
          <a:xfrm rot="10800000">
            <a:off x="3582239" y="1277693"/>
            <a:ext cx="1825396" cy="1414529"/>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4FA6835B-CBC8-428C-A3F2-69D25D359643}"/>
              </a:ext>
            </a:extLst>
          </p:cNvPr>
          <p:cNvCxnSpPr>
            <a:cxnSpLocks/>
            <a:stCxn id="8" idx="2"/>
            <a:endCxn id="26" idx="3"/>
          </p:cNvCxnSpPr>
          <p:nvPr/>
        </p:nvCxnSpPr>
        <p:spPr>
          <a:xfrm rot="10800000" flipV="1">
            <a:off x="3582239" y="2692220"/>
            <a:ext cx="1825397" cy="2163"/>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A0CE9D-19D8-467E-A8D2-1F655BB67B2B}"/>
              </a:ext>
            </a:extLst>
          </p:cNvPr>
          <p:cNvCxnSpPr>
            <a:cxnSpLocks/>
          </p:cNvCxnSpPr>
          <p:nvPr/>
        </p:nvCxnSpPr>
        <p:spPr>
          <a:xfrm flipH="1" flipV="1">
            <a:off x="6070026" y="3354611"/>
            <a:ext cx="17506" cy="2030189"/>
          </a:xfrm>
          <a:prstGeom prst="line">
            <a:avLst/>
          </a:prstGeom>
          <a:ln>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09B7325B-121D-4EF4-9698-B772D43CF3C0}"/>
              </a:ext>
            </a:extLst>
          </p:cNvPr>
          <p:cNvSpPr/>
          <p:nvPr/>
        </p:nvSpPr>
        <p:spPr>
          <a:xfrm>
            <a:off x="958282" y="3619260"/>
            <a:ext cx="2623954" cy="954107"/>
          </a:xfrm>
          <a:prstGeom prst="rect">
            <a:avLst/>
          </a:prstGeom>
          <a:noFill/>
          <a:ln>
            <a:solidFill>
              <a:schemeClr val="bg1">
                <a:lumMod val="95000"/>
              </a:schemeClr>
            </a:solidFill>
          </a:ln>
        </p:spPr>
        <p:txBody>
          <a:bodyPr wrap="square">
            <a:spAutoFit/>
          </a:bodyPr>
          <a:lstStyle/>
          <a:p>
            <a:pPr algn="ctr"/>
            <a:r>
              <a:rPr lang="en-GB" sz="2800" dirty="0">
                <a:solidFill>
                  <a:schemeClr val="bg1"/>
                </a:solidFill>
                <a:latin typeface="Ubuntu Light" panose="020B0304030602030204" pitchFamily="34" charset="0"/>
              </a:rPr>
              <a:t>Regular </a:t>
            </a:r>
            <a:br>
              <a:rPr lang="en-GB" sz="2800" dirty="0">
                <a:solidFill>
                  <a:schemeClr val="bg1"/>
                </a:solidFill>
                <a:latin typeface="Ubuntu Light" panose="020B0304030602030204" pitchFamily="34" charset="0"/>
              </a:rPr>
            </a:br>
            <a:r>
              <a:rPr lang="en-GB" sz="2800" dirty="0">
                <a:solidFill>
                  <a:schemeClr val="bg1"/>
                </a:solidFill>
                <a:latin typeface="Ubuntu Light" panose="020B0304030602030204" pitchFamily="34" charset="0"/>
              </a:rPr>
              <a:t>training for all</a:t>
            </a:r>
          </a:p>
        </p:txBody>
      </p:sp>
      <p:sp>
        <p:nvSpPr>
          <p:cNvPr id="79" name="Rectangle 78">
            <a:extLst>
              <a:ext uri="{FF2B5EF4-FFF2-40B4-BE49-F238E27FC236}">
                <a16:creationId xmlns:a16="http://schemas.microsoft.com/office/drawing/2014/main" id="{C848C8F0-702F-4458-A5F7-4514DD84C9BA}"/>
              </a:ext>
            </a:extLst>
          </p:cNvPr>
          <p:cNvSpPr/>
          <p:nvPr/>
        </p:nvSpPr>
        <p:spPr>
          <a:xfrm>
            <a:off x="8217634" y="3619260"/>
            <a:ext cx="3226156" cy="954107"/>
          </a:xfrm>
          <a:prstGeom prst="rect">
            <a:avLst/>
          </a:prstGeom>
          <a:noFill/>
          <a:ln>
            <a:solidFill>
              <a:schemeClr val="bg1">
                <a:lumMod val="95000"/>
              </a:schemeClr>
            </a:solidFill>
          </a:ln>
        </p:spPr>
        <p:txBody>
          <a:bodyPr wrap="square">
            <a:spAutoFit/>
          </a:bodyPr>
          <a:lstStyle/>
          <a:p>
            <a:pPr algn="ctr"/>
            <a:r>
              <a:rPr lang="en-US" sz="2800" dirty="0">
                <a:solidFill>
                  <a:schemeClr val="bg1"/>
                </a:solidFill>
                <a:latin typeface="Ubuntu Light" panose="020B0304030602030204" pitchFamily="34" charset="0"/>
              </a:rPr>
              <a:t>Pipeline</a:t>
            </a:r>
          </a:p>
          <a:p>
            <a:pPr algn="ctr"/>
            <a:r>
              <a:rPr lang="en-US" sz="2800" dirty="0">
                <a:solidFill>
                  <a:schemeClr val="bg1"/>
                </a:solidFill>
                <a:latin typeface="Ubuntu Light" panose="020B0304030602030204" pitchFamily="34" charset="0"/>
              </a:rPr>
              <a:t>confidence</a:t>
            </a:r>
          </a:p>
        </p:txBody>
      </p:sp>
      <p:cxnSp>
        <p:nvCxnSpPr>
          <p:cNvPr id="80" name="Connector: Elbow 79">
            <a:extLst>
              <a:ext uri="{FF2B5EF4-FFF2-40B4-BE49-F238E27FC236}">
                <a16:creationId xmlns:a16="http://schemas.microsoft.com/office/drawing/2014/main" id="{F04E87E6-D8BD-443D-827B-D4D8ACD723B2}"/>
              </a:ext>
            </a:extLst>
          </p:cNvPr>
          <p:cNvCxnSpPr>
            <a:cxnSpLocks/>
            <a:stCxn id="8" idx="6"/>
            <a:endCxn id="79" idx="1"/>
          </p:cNvCxnSpPr>
          <p:nvPr/>
        </p:nvCxnSpPr>
        <p:spPr>
          <a:xfrm>
            <a:off x="6732416" y="2692221"/>
            <a:ext cx="1485218" cy="1404093"/>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ABB26078-099E-463C-B287-8B7D180A2358}"/>
              </a:ext>
            </a:extLst>
          </p:cNvPr>
          <p:cNvCxnSpPr>
            <a:cxnSpLocks/>
            <a:stCxn id="8" idx="2"/>
            <a:endCxn id="78" idx="3"/>
          </p:cNvCxnSpPr>
          <p:nvPr/>
        </p:nvCxnSpPr>
        <p:spPr>
          <a:xfrm rot="10800000" flipV="1">
            <a:off x="3582237" y="2692220"/>
            <a:ext cx="1825399" cy="1404093"/>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5BE1B047-EE7D-459F-BF46-F49B512DA677}"/>
              </a:ext>
            </a:extLst>
          </p:cNvPr>
          <p:cNvCxnSpPr>
            <a:cxnSpLocks/>
            <a:stCxn id="8" idx="6"/>
            <a:endCxn id="45" idx="1"/>
          </p:cNvCxnSpPr>
          <p:nvPr/>
        </p:nvCxnSpPr>
        <p:spPr>
          <a:xfrm flipV="1">
            <a:off x="6732416" y="1277692"/>
            <a:ext cx="1485219" cy="1414529"/>
          </a:xfrm>
          <a:prstGeom prst="bentConnector3">
            <a:avLst>
              <a:gd name="adj1" fmla="val 50000"/>
            </a:avLst>
          </a:prstGeom>
          <a:ln>
            <a:solidFill>
              <a:schemeClr val="bg1"/>
            </a:solidFill>
            <a:headEnd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7499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7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773C5B-7849-47C5-A8B7-B0B724F57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grpSp>
        <p:nvGrpSpPr>
          <p:cNvPr id="6" name="Group 5">
            <a:extLst>
              <a:ext uri="{FF2B5EF4-FFF2-40B4-BE49-F238E27FC236}">
                <a16:creationId xmlns:a16="http://schemas.microsoft.com/office/drawing/2014/main" id="{19736FBB-9F33-4825-9C2D-2E28309E49E2}"/>
              </a:ext>
            </a:extLst>
          </p:cNvPr>
          <p:cNvGrpSpPr/>
          <p:nvPr/>
        </p:nvGrpSpPr>
        <p:grpSpPr>
          <a:xfrm>
            <a:off x="-383089" y="2400300"/>
            <a:ext cx="12958177" cy="2556357"/>
            <a:chOff x="-306890" y="626301"/>
            <a:chExt cx="12958177" cy="2556357"/>
          </a:xfrm>
        </p:grpSpPr>
        <p:sp>
          <p:nvSpPr>
            <p:cNvPr id="7" name="Freeform: Shape 6">
              <a:extLst>
                <a:ext uri="{FF2B5EF4-FFF2-40B4-BE49-F238E27FC236}">
                  <a16:creationId xmlns:a16="http://schemas.microsoft.com/office/drawing/2014/main" id="{FA3F6093-6C14-41A4-A3E4-3F8F7B8C2697}"/>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DE99111D-DABD-4AAE-907A-3991E1E8DF58}"/>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a:extLst>
                <a:ext uri="{FF2B5EF4-FFF2-40B4-BE49-F238E27FC236}">
                  <a16:creationId xmlns:a16="http://schemas.microsoft.com/office/drawing/2014/main" id="{57A043F1-3536-4E44-A4D0-C97FFA2A08A5}"/>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5C1BBD72-94FC-47C2-B02A-CDCB18B85343}"/>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a:extLst>
              <a:ext uri="{FF2B5EF4-FFF2-40B4-BE49-F238E27FC236}">
                <a16:creationId xmlns:a16="http://schemas.microsoft.com/office/drawing/2014/main" id="{923D1D49-4AE8-4487-B2A5-D2B6AE56EE15}"/>
              </a:ext>
            </a:extLst>
          </p:cNvPr>
          <p:cNvSpPr/>
          <p:nvPr/>
        </p:nvSpPr>
        <p:spPr>
          <a:xfrm>
            <a:off x="689573" y="1629966"/>
            <a:ext cx="6883534" cy="2086725"/>
          </a:xfrm>
          <a:prstGeom prst="rect">
            <a:avLst/>
          </a:prstGeom>
        </p:spPr>
        <p:txBody>
          <a:bodyPr wrap="square">
            <a:spAutoFit/>
          </a:bodyPr>
          <a:lstStyle/>
          <a:p>
            <a:pPr lvl="0">
              <a:lnSpc>
                <a:spcPct val="90000"/>
              </a:lnSpc>
              <a:spcBef>
                <a:spcPts val="1000"/>
              </a:spcBef>
            </a:pPr>
            <a:r>
              <a:rPr lang="en-GB" sz="7200" b="1" dirty="0">
                <a:solidFill>
                  <a:schemeClr val="accent3"/>
                </a:solidFill>
                <a:latin typeface="Century Gothic" panose="020B0502020202020204" pitchFamily="34" charset="0"/>
                <a:cs typeface="Arial" panose="020B0604020202020204" pitchFamily="34" charset="0"/>
              </a:rPr>
              <a:t>What would your CEO say?</a:t>
            </a:r>
          </a:p>
        </p:txBody>
      </p:sp>
    </p:spTree>
    <p:extLst>
      <p:ext uri="{BB962C8B-B14F-4D97-AF65-F5344CB8AC3E}">
        <p14:creationId xmlns:p14="http://schemas.microsoft.com/office/powerpoint/2010/main" val="277074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F965B31-2B72-4134-B8C2-F8FB1AC8C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34"/>
            <a:ext cx="12192000" cy="6864533"/>
          </a:xfrm>
          <a:prstGeom prst="rect">
            <a:avLst/>
          </a:prstGeom>
        </p:spPr>
      </p:pic>
      <p:sp>
        <p:nvSpPr>
          <p:cNvPr id="27" name="Rectangle 26">
            <a:extLst>
              <a:ext uri="{FF2B5EF4-FFF2-40B4-BE49-F238E27FC236}">
                <a16:creationId xmlns:a16="http://schemas.microsoft.com/office/drawing/2014/main" id="{DF98684E-3DD9-4634-84F6-65CE6B1793FE}"/>
              </a:ext>
            </a:extLst>
          </p:cNvPr>
          <p:cNvSpPr/>
          <p:nvPr/>
        </p:nvSpPr>
        <p:spPr>
          <a:xfrm>
            <a:off x="0" y="1175657"/>
            <a:ext cx="13213804" cy="4493623"/>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itle 1">
            <a:extLst>
              <a:ext uri="{FF2B5EF4-FFF2-40B4-BE49-F238E27FC236}">
                <a16:creationId xmlns:a16="http://schemas.microsoft.com/office/drawing/2014/main" id="{EB007E21-34B7-4834-A505-FEC52D322BF0}"/>
              </a:ext>
            </a:extLst>
          </p:cNvPr>
          <p:cNvSpPr txBox="1">
            <a:spLocks/>
          </p:cNvSpPr>
          <p:nvPr/>
        </p:nvSpPr>
        <p:spPr>
          <a:xfrm>
            <a:off x="13675935" y="2759686"/>
            <a:ext cx="5682640" cy="1325563"/>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Eras Light ITC" panose="020B0402030504020804" pitchFamily="34" charset="0"/>
              </a:rPr>
              <a:t>Proposal capability </a:t>
            </a:r>
            <a:br>
              <a:rPr lang="en-US" dirty="0">
                <a:solidFill>
                  <a:schemeClr val="bg1"/>
                </a:solidFill>
                <a:latin typeface="Eras Light ITC" panose="020B0402030504020804" pitchFamily="34" charset="0"/>
              </a:rPr>
            </a:br>
            <a:r>
              <a:rPr lang="en-US" dirty="0">
                <a:solidFill>
                  <a:schemeClr val="bg1"/>
                </a:solidFill>
                <a:latin typeface="Eras Light ITC" panose="020B0402030504020804" pitchFamily="34" charset="0"/>
              </a:rPr>
              <a:t>and win rate</a:t>
            </a:r>
            <a:endParaRPr lang="en-GB" dirty="0">
              <a:solidFill>
                <a:schemeClr val="bg1"/>
              </a:solidFill>
              <a:latin typeface="Eras Light ITC" panose="020B0402030504020804" pitchFamily="34" charset="0"/>
            </a:endParaRPr>
          </a:p>
        </p:txBody>
      </p:sp>
      <p:sp>
        <p:nvSpPr>
          <p:cNvPr id="8" name="Title 1">
            <a:extLst>
              <a:ext uri="{FF2B5EF4-FFF2-40B4-BE49-F238E27FC236}">
                <a16:creationId xmlns:a16="http://schemas.microsoft.com/office/drawing/2014/main" id="{A56439F2-D72E-49B5-AE39-36D84AB0AD71}"/>
              </a:ext>
            </a:extLst>
          </p:cNvPr>
          <p:cNvSpPr txBox="1">
            <a:spLocks/>
          </p:cNvSpPr>
          <p:nvPr/>
        </p:nvSpPr>
        <p:spPr>
          <a:xfrm>
            <a:off x="3531600" y="1643596"/>
            <a:ext cx="5682640" cy="1325563"/>
          </a:xfrm>
          <a:prstGeom prst="rect">
            <a:avLst/>
          </a:prstGeom>
          <a:ln>
            <a:solidFill>
              <a:schemeClr val="bg1"/>
            </a:solidFill>
          </a:ln>
        </p:spPr>
        <p:txBody>
          <a:bodyPr vert="horz" lIns="432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latin typeface="Eras Light ITC" panose="020B0402030504020804" pitchFamily="34" charset="0"/>
              </a:rPr>
              <a:t>Widespread</a:t>
            </a:r>
            <a:br>
              <a:rPr lang="en-GB" b="1" dirty="0">
                <a:solidFill>
                  <a:schemeClr val="bg1"/>
                </a:solidFill>
                <a:latin typeface="Eras Light ITC" panose="020B0402030504020804" pitchFamily="34" charset="0"/>
              </a:rPr>
            </a:br>
            <a:r>
              <a:rPr lang="en-GB" b="1" dirty="0">
                <a:solidFill>
                  <a:schemeClr val="bg1"/>
                </a:solidFill>
                <a:latin typeface="Eras Light ITC" panose="020B0402030504020804" pitchFamily="34" charset="0"/>
              </a:rPr>
              <a:t>good practice</a:t>
            </a:r>
          </a:p>
        </p:txBody>
      </p:sp>
      <p:sp>
        <p:nvSpPr>
          <p:cNvPr id="9" name="Title 1">
            <a:extLst>
              <a:ext uri="{FF2B5EF4-FFF2-40B4-BE49-F238E27FC236}">
                <a16:creationId xmlns:a16="http://schemas.microsoft.com/office/drawing/2014/main" id="{0D7DA1EF-07B1-453F-8DF2-85BBA6B21EC3}"/>
              </a:ext>
            </a:extLst>
          </p:cNvPr>
          <p:cNvSpPr txBox="1">
            <a:spLocks/>
          </p:cNvSpPr>
          <p:nvPr/>
        </p:nvSpPr>
        <p:spPr>
          <a:xfrm>
            <a:off x="3531600" y="3661807"/>
            <a:ext cx="5682640" cy="1325563"/>
          </a:xfrm>
          <a:prstGeom prst="rect">
            <a:avLst/>
          </a:prstGeom>
          <a:ln>
            <a:solidFill>
              <a:schemeClr val="bg1"/>
            </a:solidFill>
          </a:ln>
        </p:spPr>
        <p:txBody>
          <a:bodyPr vert="horz" lIns="432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latin typeface="Eras Light ITC" panose="020B0402030504020804" pitchFamily="34" charset="0"/>
              </a:rPr>
              <a:t>Common</a:t>
            </a:r>
            <a:br>
              <a:rPr lang="en-GB" b="1" dirty="0">
                <a:solidFill>
                  <a:schemeClr val="bg1"/>
                </a:solidFill>
                <a:latin typeface="Eras Light ITC" panose="020B0402030504020804" pitchFamily="34" charset="0"/>
              </a:rPr>
            </a:br>
            <a:r>
              <a:rPr lang="en-GB" b="1" dirty="0">
                <a:solidFill>
                  <a:schemeClr val="bg1"/>
                </a:solidFill>
                <a:latin typeface="Eras Light ITC" panose="020B0402030504020804" pitchFamily="34" charset="0"/>
              </a:rPr>
              <a:t>issues</a:t>
            </a:r>
          </a:p>
        </p:txBody>
      </p:sp>
      <p:cxnSp>
        <p:nvCxnSpPr>
          <p:cNvPr id="10" name="Connector: Elbow 9">
            <a:extLst>
              <a:ext uri="{FF2B5EF4-FFF2-40B4-BE49-F238E27FC236}">
                <a16:creationId xmlns:a16="http://schemas.microsoft.com/office/drawing/2014/main" id="{2DC3A28B-316A-4868-979E-296F31BA390A}"/>
              </a:ext>
            </a:extLst>
          </p:cNvPr>
          <p:cNvCxnSpPr>
            <a:cxnSpLocks/>
            <a:stCxn id="40" idx="1"/>
            <a:endCxn id="8" idx="3"/>
          </p:cNvCxnSpPr>
          <p:nvPr/>
        </p:nvCxnSpPr>
        <p:spPr>
          <a:xfrm rot="10800000">
            <a:off x="9214241" y="2306378"/>
            <a:ext cx="4461695" cy="1116090"/>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37D08182-D41B-4576-907D-468F2AC33165}"/>
              </a:ext>
            </a:extLst>
          </p:cNvPr>
          <p:cNvCxnSpPr>
            <a:cxnSpLocks/>
            <a:stCxn id="9" idx="3"/>
            <a:endCxn id="40" idx="1"/>
          </p:cNvCxnSpPr>
          <p:nvPr/>
        </p:nvCxnSpPr>
        <p:spPr>
          <a:xfrm flipV="1">
            <a:off x="9214240" y="3422468"/>
            <a:ext cx="4461695" cy="902121"/>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2826E452-6C9C-4DA1-926A-1EAA7DB1EA7B}"/>
              </a:ext>
            </a:extLst>
          </p:cNvPr>
          <p:cNvSpPr/>
          <p:nvPr/>
        </p:nvSpPr>
        <p:spPr>
          <a:xfrm rot="5400000">
            <a:off x="10110587" y="2104750"/>
            <a:ext cx="484522" cy="417691"/>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a:extLst>
              <a:ext uri="{FF2B5EF4-FFF2-40B4-BE49-F238E27FC236}">
                <a16:creationId xmlns:a16="http://schemas.microsoft.com/office/drawing/2014/main" id="{0C922DE5-F6CC-424E-BC21-A5802AD82838}"/>
              </a:ext>
            </a:extLst>
          </p:cNvPr>
          <p:cNvSpPr/>
          <p:nvPr/>
        </p:nvSpPr>
        <p:spPr>
          <a:xfrm rot="5400000">
            <a:off x="10110587" y="4122962"/>
            <a:ext cx="484522" cy="417691"/>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Footer Placeholder 1">
            <a:extLst>
              <a:ext uri="{FF2B5EF4-FFF2-40B4-BE49-F238E27FC236}">
                <a16:creationId xmlns:a16="http://schemas.microsoft.com/office/drawing/2014/main" id="{1F87F19D-3E0C-4229-8A49-59883444149F}"/>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6050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9"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95398-8891-4EDA-BCBE-576BAD783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7" name="Rectangle 16">
            <a:extLst>
              <a:ext uri="{FF2B5EF4-FFF2-40B4-BE49-F238E27FC236}">
                <a16:creationId xmlns:a16="http://schemas.microsoft.com/office/drawing/2014/main" id="{A55A1AE8-0A8B-4C9C-82CB-2418BB35BE57}"/>
              </a:ext>
            </a:extLst>
          </p:cNvPr>
          <p:cNvSpPr/>
          <p:nvPr/>
        </p:nvSpPr>
        <p:spPr>
          <a:xfrm>
            <a:off x="840910" y="188696"/>
            <a:ext cx="6777318" cy="1823576"/>
          </a:xfrm>
          <a:prstGeom prst="rect">
            <a:avLst/>
          </a:prstGeom>
        </p:spPr>
        <p:txBody>
          <a:bodyPr wrap="square">
            <a:spAutoFit/>
          </a:bodyPr>
          <a:lstStyle/>
          <a:p>
            <a:pPr lvl="0">
              <a:lnSpc>
                <a:spcPct val="90000"/>
              </a:lnSpc>
              <a:spcBef>
                <a:spcPts val="1000"/>
              </a:spcBef>
            </a:pPr>
            <a:r>
              <a:rPr lang="en-GB" sz="12500" b="1" dirty="0">
                <a:solidFill>
                  <a:schemeClr val="bg1">
                    <a:alpha val="66000"/>
                  </a:schemeClr>
                </a:solidFill>
                <a:latin typeface="Century Gothic" panose="020B0502020202020204" pitchFamily="34" charset="0"/>
                <a:cs typeface="Arial" panose="020B0604020202020204" pitchFamily="34" charset="0"/>
              </a:rPr>
              <a:t>how</a:t>
            </a:r>
          </a:p>
        </p:txBody>
      </p:sp>
      <p:sp>
        <p:nvSpPr>
          <p:cNvPr id="9" name="Rectangle 8">
            <a:extLst>
              <a:ext uri="{FF2B5EF4-FFF2-40B4-BE49-F238E27FC236}">
                <a16:creationId xmlns:a16="http://schemas.microsoft.com/office/drawing/2014/main" id="{6BF29F62-21DC-4035-A7B6-0E4D68D967CE}"/>
              </a:ext>
            </a:extLst>
          </p:cNvPr>
          <p:cNvSpPr/>
          <p:nvPr/>
        </p:nvSpPr>
        <p:spPr>
          <a:xfrm>
            <a:off x="1745857" y="1067782"/>
            <a:ext cx="6563970" cy="2015936"/>
          </a:xfrm>
          <a:prstGeom prst="rect">
            <a:avLst/>
          </a:prstGeom>
        </p:spPr>
        <p:txBody>
          <a:bodyPr wrap="square">
            <a:spAutoFit/>
          </a:bodyPr>
          <a:lstStyle/>
          <a:p>
            <a:r>
              <a:rPr lang="en-GB" sz="12500" b="1" dirty="0">
                <a:solidFill>
                  <a:prstClr val="white">
                    <a:alpha val="66000"/>
                  </a:prstClr>
                </a:solidFill>
                <a:latin typeface="Century Gothic" panose="020B0502020202020204" pitchFamily="34" charset="0"/>
                <a:cs typeface="Arial" panose="020B0604020202020204" pitchFamily="34" charset="0"/>
              </a:rPr>
              <a:t>well do</a:t>
            </a:r>
            <a:endParaRPr lang="en-GB" dirty="0">
              <a:solidFill>
                <a:prstClr val="white">
                  <a:alpha val="66000"/>
                </a:prstClr>
              </a:solidFill>
            </a:endParaRPr>
          </a:p>
        </p:txBody>
      </p:sp>
      <p:sp>
        <p:nvSpPr>
          <p:cNvPr id="12" name="Rectangle 11">
            <a:extLst>
              <a:ext uri="{FF2B5EF4-FFF2-40B4-BE49-F238E27FC236}">
                <a16:creationId xmlns:a16="http://schemas.microsoft.com/office/drawing/2014/main" id="{2C58E37C-B379-4CA7-B8F2-C8E656E30F7B}"/>
              </a:ext>
            </a:extLst>
          </p:cNvPr>
          <p:cNvSpPr/>
          <p:nvPr/>
        </p:nvSpPr>
        <p:spPr>
          <a:xfrm>
            <a:off x="719450" y="2285839"/>
            <a:ext cx="8455420" cy="2015936"/>
          </a:xfrm>
          <a:prstGeom prst="rect">
            <a:avLst/>
          </a:prstGeom>
        </p:spPr>
        <p:txBody>
          <a:bodyPr wrap="square">
            <a:spAutoFit/>
          </a:bodyPr>
          <a:lstStyle/>
          <a:p>
            <a:r>
              <a:rPr lang="en-GB" sz="12500" b="1" dirty="0">
                <a:solidFill>
                  <a:prstClr val="white">
                    <a:alpha val="66000"/>
                  </a:prstClr>
                </a:solidFill>
                <a:latin typeface="Century Gothic" panose="020B0502020202020204" pitchFamily="34" charset="0"/>
                <a:cs typeface="Arial" panose="020B0604020202020204" pitchFamily="34" charset="0"/>
              </a:rPr>
              <a:t>you stack</a:t>
            </a:r>
            <a:endParaRPr lang="en-GB" dirty="0">
              <a:solidFill>
                <a:prstClr val="white">
                  <a:alpha val="66000"/>
                </a:prstClr>
              </a:solidFill>
            </a:endParaRPr>
          </a:p>
        </p:txBody>
      </p:sp>
      <p:sp>
        <p:nvSpPr>
          <p:cNvPr id="14" name="Rectangle 13">
            <a:extLst>
              <a:ext uri="{FF2B5EF4-FFF2-40B4-BE49-F238E27FC236}">
                <a16:creationId xmlns:a16="http://schemas.microsoft.com/office/drawing/2014/main" id="{EAFFDF58-5C1D-40B7-B583-55AC23CC1B54}"/>
              </a:ext>
            </a:extLst>
          </p:cNvPr>
          <p:cNvSpPr/>
          <p:nvPr/>
        </p:nvSpPr>
        <p:spPr>
          <a:xfrm>
            <a:off x="2010805" y="3391277"/>
            <a:ext cx="3807453" cy="2015936"/>
          </a:xfrm>
          <a:prstGeom prst="rect">
            <a:avLst/>
          </a:prstGeom>
        </p:spPr>
        <p:txBody>
          <a:bodyPr wrap="none">
            <a:spAutoFit/>
          </a:bodyPr>
          <a:lstStyle/>
          <a:p>
            <a:r>
              <a:rPr lang="en-GB" sz="12500" b="1" dirty="0">
                <a:solidFill>
                  <a:prstClr val="white">
                    <a:alpha val="66000"/>
                  </a:prstClr>
                </a:solidFill>
                <a:latin typeface="Century Gothic" panose="020B0502020202020204" pitchFamily="34" charset="0"/>
                <a:cs typeface="Arial" panose="020B0604020202020204" pitchFamily="34" charset="0"/>
              </a:rPr>
              <a:t>up…</a:t>
            </a:r>
            <a:endParaRPr lang="en-GB" dirty="0">
              <a:solidFill>
                <a:prstClr val="white">
                  <a:alpha val="66000"/>
                </a:prstClr>
              </a:solidFill>
            </a:endParaRPr>
          </a:p>
        </p:txBody>
      </p:sp>
    </p:spTree>
    <p:extLst>
      <p:ext uri="{BB962C8B-B14F-4D97-AF65-F5344CB8AC3E}">
        <p14:creationId xmlns:p14="http://schemas.microsoft.com/office/powerpoint/2010/main" val="1916256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8814A9-C22E-4643-854F-C103C0640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grpSp>
        <p:nvGrpSpPr>
          <p:cNvPr id="15" name="Group 14">
            <a:extLst>
              <a:ext uri="{FF2B5EF4-FFF2-40B4-BE49-F238E27FC236}">
                <a16:creationId xmlns:a16="http://schemas.microsoft.com/office/drawing/2014/main" id="{C6B3E986-74F2-42C3-A695-4B8543FDB1D8}"/>
              </a:ext>
            </a:extLst>
          </p:cNvPr>
          <p:cNvGrpSpPr/>
          <p:nvPr/>
        </p:nvGrpSpPr>
        <p:grpSpPr>
          <a:xfrm>
            <a:off x="-383089" y="3620606"/>
            <a:ext cx="12958177" cy="2556357"/>
            <a:chOff x="-306890" y="626301"/>
            <a:chExt cx="12958177" cy="2556357"/>
          </a:xfrm>
        </p:grpSpPr>
        <p:sp>
          <p:nvSpPr>
            <p:cNvPr id="16" name="Freeform: Shape 15">
              <a:extLst>
                <a:ext uri="{FF2B5EF4-FFF2-40B4-BE49-F238E27FC236}">
                  <a16:creationId xmlns:a16="http://schemas.microsoft.com/office/drawing/2014/main" id="{339A278A-B72C-47EF-9DC1-178AF7B66F8C}"/>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reeform: Shape 16">
              <a:extLst>
                <a:ext uri="{FF2B5EF4-FFF2-40B4-BE49-F238E27FC236}">
                  <a16:creationId xmlns:a16="http://schemas.microsoft.com/office/drawing/2014/main" id="{F0D7DB0E-FA74-4440-B940-041AA146FFF0}"/>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7830BFE8-AB68-442F-95DB-FD7808FD5AA2}"/>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reeform: Shape 18">
              <a:extLst>
                <a:ext uri="{FF2B5EF4-FFF2-40B4-BE49-F238E27FC236}">
                  <a16:creationId xmlns:a16="http://schemas.microsoft.com/office/drawing/2014/main" id="{731C2EF0-F873-4076-8897-49236B8D1AAD}"/>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11B8AAEF-CBF8-4AA7-B0C2-02575E0CA777}"/>
              </a:ext>
            </a:extLst>
          </p:cNvPr>
          <p:cNvSpPr/>
          <p:nvPr/>
        </p:nvSpPr>
        <p:spPr>
          <a:xfrm>
            <a:off x="-424541" y="3853541"/>
            <a:ext cx="12192000" cy="2169825"/>
          </a:xfrm>
          <a:prstGeom prst="rect">
            <a:avLst/>
          </a:prstGeom>
        </p:spPr>
        <p:txBody>
          <a:bodyPr wrap="square">
            <a:spAutoFit/>
          </a:bodyPr>
          <a:lstStyle/>
          <a:p>
            <a:pPr lvl="0" algn="ctr">
              <a:lnSpc>
                <a:spcPct val="90000"/>
              </a:lnSpc>
              <a:spcBef>
                <a:spcPts val="1000"/>
              </a:spcBef>
            </a:pPr>
            <a:r>
              <a:rPr lang="en-GB" sz="15000" b="1" dirty="0">
                <a:solidFill>
                  <a:schemeClr val="bg1">
                    <a:alpha val="68000"/>
                  </a:schemeClr>
                </a:solidFill>
                <a:latin typeface="Century Gothic" panose="020B0502020202020204" pitchFamily="34" charset="0"/>
                <a:cs typeface="Arial" panose="020B0604020202020204" pitchFamily="34" charset="0"/>
              </a:rPr>
              <a:t>Questions?</a:t>
            </a:r>
            <a:endParaRPr lang="en-GB" sz="15000" b="1" dirty="0">
              <a:solidFill>
                <a:schemeClr val="bg1">
                  <a:alpha val="98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72865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F39C4CE-4A5F-46CD-A9FA-78905F831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14" name="Rectangle 13">
            <a:extLst>
              <a:ext uri="{FF2B5EF4-FFF2-40B4-BE49-F238E27FC236}">
                <a16:creationId xmlns:a16="http://schemas.microsoft.com/office/drawing/2014/main" id="{93DDBBAC-1C8C-464B-8122-80AB52D48A48}"/>
              </a:ext>
            </a:extLst>
          </p:cNvPr>
          <p:cNvSpPr/>
          <p:nvPr/>
        </p:nvSpPr>
        <p:spPr>
          <a:xfrm>
            <a:off x="4026528" y="-1281972"/>
            <a:ext cx="8703870" cy="8767506"/>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1434FA2F-44CE-4A24-AD45-62FD9DDA54FD}"/>
              </a:ext>
            </a:extLst>
          </p:cNvPr>
          <p:cNvSpPr>
            <a:spLocks noGrp="1"/>
          </p:cNvSpPr>
          <p:nvPr>
            <p:ph type="title"/>
          </p:nvPr>
        </p:nvSpPr>
        <p:spPr>
          <a:xfrm>
            <a:off x="5738901" y="576538"/>
            <a:ext cx="5948141" cy="1325563"/>
          </a:xfrm>
          <a:ln>
            <a:noFill/>
          </a:ln>
        </p:spPr>
        <p:txBody>
          <a:bodyPr/>
          <a:lstStyle/>
          <a:p>
            <a:pPr algn="ctr"/>
            <a:r>
              <a:rPr lang="en-GB" b="1" dirty="0">
                <a:solidFill>
                  <a:schemeClr val="bg1"/>
                </a:solidFill>
                <a:latin typeface="Eras Light ITC" panose="020B0402030504020804" pitchFamily="34" charset="0"/>
              </a:rPr>
              <a:t>Proposal Benchmarker</a:t>
            </a:r>
            <a:r>
              <a:rPr lang="en-GB" b="1" baseline="30000" dirty="0">
                <a:solidFill>
                  <a:schemeClr val="bg1"/>
                </a:solidFill>
                <a:latin typeface="Eras Light ITC" panose="020B0402030504020804" pitchFamily="34" charset="0"/>
              </a:rPr>
              <a:t>TM</a:t>
            </a:r>
          </a:p>
        </p:txBody>
      </p:sp>
      <p:pic>
        <p:nvPicPr>
          <p:cNvPr id="3" name="Picture 2">
            <a:extLst>
              <a:ext uri="{FF2B5EF4-FFF2-40B4-BE49-F238E27FC236}">
                <a16:creationId xmlns:a16="http://schemas.microsoft.com/office/drawing/2014/main" id="{7F14EB1C-A043-41BD-A573-05D8697B9E9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91254" y="2077768"/>
            <a:ext cx="4290107" cy="4780232"/>
          </a:xfrm>
          <a:prstGeom prst="rect">
            <a:avLst/>
          </a:prstGeom>
        </p:spPr>
      </p:pic>
      <p:grpSp>
        <p:nvGrpSpPr>
          <p:cNvPr id="23" name="Group 22">
            <a:extLst>
              <a:ext uri="{FF2B5EF4-FFF2-40B4-BE49-F238E27FC236}">
                <a16:creationId xmlns:a16="http://schemas.microsoft.com/office/drawing/2014/main" id="{FFDAF415-1330-4758-9752-1C8E08A05DA1}"/>
              </a:ext>
            </a:extLst>
          </p:cNvPr>
          <p:cNvGrpSpPr/>
          <p:nvPr/>
        </p:nvGrpSpPr>
        <p:grpSpPr>
          <a:xfrm>
            <a:off x="2982579" y="2665785"/>
            <a:ext cx="1989093" cy="3257970"/>
            <a:chOff x="7173122" y="2665785"/>
            <a:chExt cx="1989093" cy="3257970"/>
          </a:xfrm>
        </p:grpSpPr>
        <p:grpSp>
          <p:nvGrpSpPr>
            <p:cNvPr id="15" name="Group 14">
              <a:extLst>
                <a:ext uri="{FF2B5EF4-FFF2-40B4-BE49-F238E27FC236}">
                  <a16:creationId xmlns:a16="http://schemas.microsoft.com/office/drawing/2014/main" id="{6D11F601-C394-461F-8CE5-093E319D9E74}"/>
                </a:ext>
              </a:extLst>
            </p:cNvPr>
            <p:cNvGrpSpPr/>
            <p:nvPr/>
          </p:nvGrpSpPr>
          <p:grpSpPr>
            <a:xfrm>
              <a:off x="7173122" y="2665785"/>
              <a:ext cx="1989093" cy="3257970"/>
              <a:chOff x="7169479" y="2665785"/>
              <a:chExt cx="1989093" cy="3257970"/>
            </a:xfrm>
          </p:grpSpPr>
          <p:pic>
            <p:nvPicPr>
              <p:cNvPr id="10" name="Picture 9">
                <a:extLst>
                  <a:ext uri="{FF2B5EF4-FFF2-40B4-BE49-F238E27FC236}">
                    <a16:creationId xmlns:a16="http://schemas.microsoft.com/office/drawing/2014/main" id="{420F9F62-5EBD-4455-9F17-5BEAC545F72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187694" y="3325780"/>
                <a:ext cx="1970878" cy="2284208"/>
              </a:xfrm>
              <a:prstGeom prst="rect">
                <a:avLst/>
              </a:prstGeom>
            </p:spPr>
          </p:pic>
          <p:pic>
            <p:nvPicPr>
              <p:cNvPr id="17" name="Picture 16">
                <a:extLst>
                  <a:ext uri="{FF2B5EF4-FFF2-40B4-BE49-F238E27FC236}">
                    <a16:creationId xmlns:a16="http://schemas.microsoft.com/office/drawing/2014/main" id="{42DA60A4-BDDC-42DE-9019-E117B0FD197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69479" y="2665785"/>
                <a:ext cx="1970878" cy="441718"/>
              </a:xfrm>
              <a:prstGeom prst="rect">
                <a:avLst/>
              </a:prstGeom>
            </p:spPr>
          </p:pic>
          <p:pic>
            <p:nvPicPr>
              <p:cNvPr id="18" name="Picture 17">
                <a:extLst>
                  <a:ext uri="{FF2B5EF4-FFF2-40B4-BE49-F238E27FC236}">
                    <a16:creationId xmlns:a16="http://schemas.microsoft.com/office/drawing/2014/main" id="{6313DCB3-EB67-43CA-A080-06E6E7CE739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69479" y="3017088"/>
                <a:ext cx="1970878" cy="441718"/>
              </a:xfrm>
              <a:prstGeom prst="rect">
                <a:avLst/>
              </a:prstGeom>
            </p:spPr>
          </p:pic>
          <p:pic>
            <p:nvPicPr>
              <p:cNvPr id="19" name="Picture 18">
                <a:extLst>
                  <a:ext uri="{FF2B5EF4-FFF2-40B4-BE49-F238E27FC236}">
                    <a16:creationId xmlns:a16="http://schemas.microsoft.com/office/drawing/2014/main" id="{27153597-C02C-4765-8064-6581EF9294E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69479" y="5482037"/>
                <a:ext cx="1970878" cy="441718"/>
              </a:xfrm>
              <a:prstGeom prst="rect">
                <a:avLst/>
              </a:prstGeom>
            </p:spPr>
          </p:pic>
        </p:grpSp>
        <p:sp>
          <p:nvSpPr>
            <p:cNvPr id="22" name="Rectangle 21">
              <a:extLst>
                <a:ext uri="{FF2B5EF4-FFF2-40B4-BE49-F238E27FC236}">
                  <a16:creationId xmlns:a16="http://schemas.microsoft.com/office/drawing/2014/main" id="{7F00D857-8241-433C-97DE-14698ACBE76D}"/>
                </a:ext>
              </a:extLst>
            </p:cNvPr>
            <p:cNvSpPr/>
            <p:nvPr/>
          </p:nvSpPr>
          <p:spPr>
            <a:xfrm>
              <a:off x="8217071" y="2866912"/>
              <a:ext cx="834253" cy="2331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latin typeface="Arial" panose="020B0604020202020204" pitchFamily="34" charset="0"/>
                  <a:cs typeface="Arial" panose="020B0604020202020204" pitchFamily="34" charset="0"/>
                </a:rPr>
                <a:t>Click here</a:t>
              </a:r>
            </a:p>
          </p:txBody>
        </p:sp>
      </p:grpSp>
      <p:sp>
        <p:nvSpPr>
          <p:cNvPr id="16" name="Rectangle 15">
            <a:extLst>
              <a:ext uri="{FF2B5EF4-FFF2-40B4-BE49-F238E27FC236}">
                <a16:creationId xmlns:a16="http://schemas.microsoft.com/office/drawing/2014/main" id="{938554C9-C02B-4E80-85AF-96BDADA9821C}"/>
              </a:ext>
            </a:extLst>
          </p:cNvPr>
          <p:cNvSpPr/>
          <p:nvPr/>
        </p:nvSpPr>
        <p:spPr>
          <a:xfrm>
            <a:off x="5337085" y="2884425"/>
            <a:ext cx="9446288" cy="535531"/>
          </a:xfrm>
          <a:prstGeom prst="rect">
            <a:avLst/>
          </a:prstGeom>
        </p:spPr>
        <p:txBody>
          <a:bodyPr wrap="square">
            <a:spAutoFit/>
          </a:bodyPr>
          <a:lstStyle/>
          <a:p>
            <a:pPr lvl="0">
              <a:lnSpc>
                <a:spcPct val="90000"/>
              </a:lnSpc>
              <a:spcBef>
                <a:spcPts val="1000"/>
              </a:spcBef>
            </a:pPr>
            <a:r>
              <a:rPr lang="en-GB" sz="3200" b="1" dirty="0">
                <a:solidFill>
                  <a:schemeClr val="bg1">
                    <a:alpha val="98000"/>
                  </a:schemeClr>
                </a:solidFill>
                <a:latin typeface="Century Gothic" panose="020B0502020202020204" pitchFamily="34" charset="0"/>
                <a:cs typeface="Arial" panose="020B0604020202020204" pitchFamily="34" charset="0"/>
              </a:rPr>
              <a:t>www.proposalbenchmarker.com </a:t>
            </a:r>
          </a:p>
        </p:txBody>
      </p:sp>
    </p:spTree>
    <p:extLst>
      <p:ext uri="{BB962C8B-B14F-4D97-AF65-F5344CB8AC3E}">
        <p14:creationId xmlns:p14="http://schemas.microsoft.com/office/powerpoint/2010/main" val="4208812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6F0BE5-0CC2-44C3-90D1-3375D1C3E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48" name="Rectangle 47">
            <a:extLst>
              <a:ext uri="{FF2B5EF4-FFF2-40B4-BE49-F238E27FC236}">
                <a16:creationId xmlns:a16="http://schemas.microsoft.com/office/drawing/2014/main" id="{05EBFFD3-909A-4C87-89AD-B2046A1EDD9D}"/>
              </a:ext>
            </a:extLst>
          </p:cNvPr>
          <p:cNvSpPr/>
          <p:nvPr/>
        </p:nvSpPr>
        <p:spPr>
          <a:xfrm>
            <a:off x="0" y="910494"/>
            <a:ext cx="12192000" cy="478133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itre 1">
            <a:extLst>
              <a:ext uri="{FF2B5EF4-FFF2-40B4-BE49-F238E27FC236}">
                <a16:creationId xmlns:a16="http://schemas.microsoft.com/office/drawing/2014/main" id="{93DFCB15-AAE9-4103-9A90-DB3E45BC0FEB}"/>
              </a:ext>
            </a:extLst>
          </p:cNvPr>
          <p:cNvSpPr txBox="1">
            <a:spLocks/>
          </p:cNvSpPr>
          <p:nvPr/>
        </p:nvSpPr>
        <p:spPr>
          <a:xfrm>
            <a:off x="1489757" y="-60315"/>
            <a:ext cx="9251950" cy="50386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5400" b="0" i="0" kern="1200" baseline="0">
                <a:solidFill>
                  <a:schemeClr val="bg1"/>
                </a:solidFill>
                <a:latin typeface="+mj-lt"/>
                <a:ea typeface="Montserrat" charset="0"/>
                <a:cs typeface="Montserra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Arial" panose="020B0604020202020204"/>
              </a:rPr>
              <a:t>Thank </a:t>
            </a:r>
            <a:r>
              <a:rPr lang="en-GB" dirty="0">
                <a:solidFill>
                  <a:srgbClr val="FFFFFF"/>
                </a:solidFill>
                <a:latin typeface="Arial" panose="020B0604020202020204"/>
              </a:rPr>
              <a:t>y</a:t>
            </a:r>
            <a:r>
              <a:rPr kumimoji="0" lang="en-GB" sz="5400" b="0" i="0" u="none" strike="noStrike" kern="1200" cap="none" spc="0" normalizeH="0" baseline="0" noProof="0" dirty="0">
                <a:ln>
                  <a:noFill/>
                </a:ln>
                <a:solidFill>
                  <a:srgbClr val="FFFFFF"/>
                </a:solidFill>
                <a:effectLst/>
                <a:uLnTx/>
                <a:uFillTx/>
                <a:latin typeface="Arial" panose="020B0604020202020204"/>
              </a:rPr>
              <a:t>ou!</a:t>
            </a:r>
          </a:p>
        </p:txBody>
      </p:sp>
      <p:grpSp>
        <p:nvGrpSpPr>
          <p:cNvPr id="33" name="Grouper 270">
            <a:extLst>
              <a:ext uri="{FF2B5EF4-FFF2-40B4-BE49-F238E27FC236}">
                <a16:creationId xmlns:a16="http://schemas.microsoft.com/office/drawing/2014/main" id="{E837FAAA-87AB-4B3F-8B14-870E91B5DD86}"/>
              </a:ext>
            </a:extLst>
          </p:cNvPr>
          <p:cNvGrpSpPr/>
          <p:nvPr/>
        </p:nvGrpSpPr>
        <p:grpSpPr>
          <a:xfrm>
            <a:off x="2739273" y="3232924"/>
            <a:ext cx="390921" cy="383079"/>
            <a:chOff x="4699440" y="3179160"/>
            <a:chExt cx="699840" cy="685800"/>
          </a:xfrm>
        </p:grpSpPr>
        <p:sp>
          <p:nvSpPr>
            <p:cNvPr id="34" name="Freeform 1">
              <a:extLst>
                <a:ext uri="{FF2B5EF4-FFF2-40B4-BE49-F238E27FC236}">
                  <a16:creationId xmlns:a16="http://schemas.microsoft.com/office/drawing/2014/main" id="{DC4DC921-FC4D-4C57-AE4A-1729468D88BC}"/>
                </a:ext>
              </a:extLst>
            </p:cNvPr>
            <p:cNvSpPr/>
            <p:nvPr/>
          </p:nvSpPr>
          <p:spPr>
            <a:xfrm>
              <a:off x="4882680" y="3179160"/>
              <a:ext cx="336960" cy="381960"/>
            </a:xfrm>
            <a:custGeom>
              <a:avLst/>
              <a:gdLst/>
              <a:ahLst/>
              <a:cxnLst>
                <a:cxn ang="3cd4">
                  <a:pos x="hc" y="t"/>
                </a:cxn>
                <a:cxn ang="cd2">
                  <a:pos x="l" y="vc"/>
                </a:cxn>
                <a:cxn ang="cd4">
                  <a:pos x="hc" y="b"/>
                </a:cxn>
                <a:cxn ang="0">
                  <a:pos x="r" y="vc"/>
                </a:cxn>
              </a:cxnLst>
              <a:rect l="l" t="t" r="r" b="b"/>
              <a:pathLst>
                <a:path w="937" h="1062">
                  <a:moveTo>
                    <a:pt x="0" y="469"/>
                  </a:moveTo>
                  <a:cubicBezTo>
                    <a:pt x="0" y="219"/>
                    <a:pt x="187" y="0"/>
                    <a:pt x="468" y="0"/>
                  </a:cubicBezTo>
                  <a:cubicBezTo>
                    <a:pt x="718" y="0"/>
                    <a:pt x="937" y="219"/>
                    <a:pt x="937" y="469"/>
                  </a:cubicBezTo>
                  <a:cubicBezTo>
                    <a:pt x="937" y="719"/>
                    <a:pt x="718" y="1062"/>
                    <a:pt x="468" y="1062"/>
                  </a:cubicBezTo>
                  <a:cubicBezTo>
                    <a:pt x="187" y="1062"/>
                    <a:pt x="0" y="719"/>
                    <a:pt x="0" y="469"/>
                  </a:cubicBezTo>
                  <a:close/>
                </a:path>
              </a:pathLst>
            </a:custGeom>
            <a:noFill/>
            <a:ln w="15875" cap="flat">
              <a:solidFill>
                <a:srgbClr val="FFFFFF"/>
              </a:solidFill>
              <a:prstDash val="solid"/>
              <a:round/>
            </a:ln>
          </p:spPr>
          <p:txBody>
            <a:bodyPr vert="horz" wrap="none" lIns="5400" tIns="5400" rIns="5400" bIns="5400" anchor="ctr" anchorCtr="1" compatLnSpc="0"/>
            <a:lstStyle/>
            <a:p>
              <a:pPr marL="0" marR="0" lvl="0" indent="0" defTabSz="1018824"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6AD"/>
                </a:solidFill>
                <a:effectLst/>
                <a:uLnTx/>
                <a:uFillTx/>
                <a:latin typeface="Arial" panose="020B0604020202020204"/>
                <a:ea typeface="Arial Unicode MS" pitchFamily="2"/>
                <a:cs typeface="Arial Unicode MS" pitchFamily="2"/>
              </a:endParaRPr>
            </a:p>
          </p:txBody>
        </p:sp>
        <p:sp>
          <p:nvSpPr>
            <p:cNvPr id="35" name="Freeform 2">
              <a:extLst>
                <a:ext uri="{FF2B5EF4-FFF2-40B4-BE49-F238E27FC236}">
                  <a16:creationId xmlns:a16="http://schemas.microsoft.com/office/drawing/2014/main" id="{5E93FA90-A669-4899-B65E-18A3C51BEF85}"/>
                </a:ext>
              </a:extLst>
            </p:cNvPr>
            <p:cNvSpPr/>
            <p:nvPr/>
          </p:nvSpPr>
          <p:spPr>
            <a:xfrm>
              <a:off x="4699440" y="3561480"/>
              <a:ext cx="699840" cy="303480"/>
            </a:xfrm>
            <a:custGeom>
              <a:avLst/>
              <a:gdLst/>
              <a:ahLst/>
              <a:cxnLst>
                <a:cxn ang="3cd4">
                  <a:pos x="hc" y="t"/>
                </a:cxn>
                <a:cxn ang="cd2">
                  <a:pos x="l" y="vc"/>
                </a:cxn>
                <a:cxn ang="cd4">
                  <a:pos x="hc" y="b"/>
                </a:cxn>
                <a:cxn ang="0">
                  <a:pos x="r" y="vc"/>
                </a:cxn>
              </a:cxnLst>
              <a:rect l="l" t="t" r="r" b="b"/>
              <a:pathLst>
                <a:path w="1945" h="844">
                  <a:moveTo>
                    <a:pt x="1445" y="0"/>
                  </a:moveTo>
                  <a:cubicBezTo>
                    <a:pt x="1914" y="250"/>
                    <a:pt x="2164" y="844"/>
                    <a:pt x="1695" y="844"/>
                  </a:cubicBezTo>
                  <a:cubicBezTo>
                    <a:pt x="1320" y="844"/>
                    <a:pt x="976" y="844"/>
                    <a:pt x="976" y="844"/>
                  </a:cubicBezTo>
                  <a:cubicBezTo>
                    <a:pt x="976" y="844"/>
                    <a:pt x="633" y="844"/>
                    <a:pt x="227" y="844"/>
                  </a:cubicBezTo>
                  <a:cubicBezTo>
                    <a:pt x="-210" y="844"/>
                    <a:pt x="40" y="250"/>
                    <a:pt x="508" y="0"/>
                  </a:cubicBezTo>
                </a:path>
              </a:pathLst>
            </a:custGeom>
            <a:noFill/>
            <a:ln w="15875" cap="flat">
              <a:solidFill>
                <a:srgbClr val="FFFFFF"/>
              </a:solidFill>
              <a:prstDash val="solid"/>
              <a:round/>
            </a:ln>
          </p:spPr>
          <p:txBody>
            <a:bodyPr vert="horz" wrap="none" lIns="5400" tIns="5400" rIns="5400" bIns="5400" anchor="ctr" anchorCtr="1" compatLnSpc="0"/>
            <a:lstStyle/>
            <a:p>
              <a:pPr marL="0" marR="0" lvl="0" indent="0" defTabSz="1018824"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6AD"/>
                </a:solidFill>
                <a:effectLst/>
                <a:uLnTx/>
                <a:uFillTx/>
                <a:latin typeface="Arial" panose="020B0604020202020204"/>
                <a:ea typeface="Arial Unicode MS" pitchFamily="2"/>
                <a:cs typeface="Arial Unicode MS" pitchFamily="2"/>
              </a:endParaRPr>
            </a:p>
          </p:txBody>
        </p:sp>
      </p:grpSp>
      <p:cxnSp>
        <p:nvCxnSpPr>
          <p:cNvPr id="36" name="Connecteur droit 406">
            <a:extLst>
              <a:ext uri="{FF2B5EF4-FFF2-40B4-BE49-F238E27FC236}">
                <a16:creationId xmlns:a16="http://schemas.microsoft.com/office/drawing/2014/main" id="{7676C49F-B758-42B8-AFE3-DA6CD33BD627}"/>
              </a:ext>
            </a:extLst>
          </p:cNvPr>
          <p:cNvCxnSpPr/>
          <p:nvPr/>
        </p:nvCxnSpPr>
        <p:spPr>
          <a:xfrm>
            <a:off x="2346423" y="3879007"/>
            <a:ext cx="1176620" cy="0"/>
          </a:xfrm>
          <a:prstGeom prst="line">
            <a:avLst/>
          </a:prstGeom>
          <a:noFill/>
          <a:ln w="6350" cap="flat" cmpd="sng" algn="ctr">
            <a:solidFill>
              <a:srgbClr val="FFFFFF"/>
            </a:solidFill>
            <a:prstDash val="solid"/>
            <a:miter lim="800000"/>
          </a:ln>
          <a:effectLst/>
        </p:spPr>
      </p:cxnSp>
      <p:sp>
        <p:nvSpPr>
          <p:cNvPr id="37" name="ZoneTexte 401">
            <a:extLst>
              <a:ext uri="{FF2B5EF4-FFF2-40B4-BE49-F238E27FC236}">
                <a16:creationId xmlns:a16="http://schemas.microsoft.com/office/drawing/2014/main" id="{74576EDC-0F1A-4403-9F48-B08052BE9FB2}"/>
              </a:ext>
            </a:extLst>
          </p:cNvPr>
          <p:cNvSpPr txBox="1"/>
          <p:nvPr/>
        </p:nvSpPr>
        <p:spPr>
          <a:xfrm>
            <a:off x="1400249" y="4021207"/>
            <a:ext cx="3068969" cy="1077218"/>
          </a:xfrm>
          <a:prstGeom prst="rect">
            <a:avLst/>
          </a:prstGeom>
          <a:noFill/>
        </p:spPr>
        <p:txBody>
          <a:bodyPr wrap="square" rtlCol="0">
            <a:spAutoFit/>
          </a:bodyPr>
          <a:lstStyle/>
          <a:p>
            <a:pPr algn="ctr" defTabSz="1018824">
              <a:spcAft>
                <a:spcPts val="600"/>
              </a:spcAft>
            </a:pPr>
            <a:r>
              <a:rPr lang="en-GB" b="1" dirty="0">
                <a:solidFill>
                  <a:srgbClr val="FFFFFF"/>
                </a:solidFill>
                <a:latin typeface="Arial" panose="020B0604020202020204"/>
              </a:rPr>
              <a:t>Jon Williams</a:t>
            </a:r>
          </a:p>
          <a:p>
            <a:pPr algn="ctr" defTabSz="1018824">
              <a:spcAft>
                <a:spcPts val="600"/>
              </a:spcAft>
            </a:pPr>
            <a:r>
              <a:rPr lang="en-GB" dirty="0">
                <a:solidFill>
                  <a:srgbClr val="FFFFFF"/>
                </a:solidFill>
                <a:latin typeface="Arial" panose="020B0604020202020204"/>
              </a:rPr>
              <a:t>+44 (0)781 333 2294</a:t>
            </a:r>
          </a:p>
          <a:p>
            <a:pPr algn="ctr" defTabSz="1018824">
              <a:spcAft>
                <a:spcPts val="600"/>
              </a:spcAft>
            </a:pPr>
            <a:r>
              <a:rPr lang="en-GB" dirty="0">
                <a:solidFill>
                  <a:srgbClr val="FFFFFF"/>
                </a:solidFill>
                <a:latin typeface="Arial" panose="020B0604020202020204"/>
              </a:rPr>
              <a:t>jw@strategicproposals.com</a:t>
            </a:r>
          </a:p>
        </p:txBody>
      </p:sp>
      <p:grpSp>
        <p:nvGrpSpPr>
          <p:cNvPr id="38" name="Grouper 270">
            <a:extLst>
              <a:ext uri="{FF2B5EF4-FFF2-40B4-BE49-F238E27FC236}">
                <a16:creationId xmlns:a16="http://schemas.microsoft.com/office/drawing/2014/main" id="{86B1F9C8-189A-42D7-8C48-C5C334DFAD65}"/>
              </a:ext>
            </a:extLst>
          </p:cNvPr>
          <p:cNvGrpSpPr/>
          <p:nvPr/>
        </p:nvGrpSpPr>
        <p:grpSpPr>
          <a:xfrm>
            <a:off x="6070311" y="3236103"/>
            <a:ext cx="390921" cy="383079"/>
            <a:chOff x="4699440" y="3179160"/>
            <a:chExt cx="699840" cy="685800"/>
          </a:xfrm>
        </p:grpSpPr>
        <p:sp>
          <p:nvSpPr>
            <p:cNvPr id="39" name="Freeform 1">
              <a:extLst>
                <a:ext uri="{FF2B5EF4-FFF2-40B4-BE49-F238E27FC236}">
                  <a16:creationId xmlns:a16="http://schemas.microsoft.com/office/drawing/2014/main" id="{41C4C2C8-9081-467F-8795-5D3B28B2CA4D}"/>
                </a:ext>
              </a:extLst>
            </p:cNvPr>
            <p:cNvSpPr/>
            <p:nvPr/>
          </p:nvSpPr>
          <p:spPr>
            <a:xfrm>
              <a:off x="4882680" y="3179160"/>
              <a:ext cx="336960" cy="381960"/>
            </a:xfrm>
            <a:custGeom>
              <a:avLst/>
              <a:gdLst/>
              <a:ahLst/>
              <a:cxnLst>
                <a:cxn ang="3cd4">
                  <a:pos x="hc" y="t"/>
                </a:cxn>
                <a:cxn ang="cd2">
                  <a:pos x="l" y="vc"/>
                </a:cxn>
                <a:cxn ang="cd4">
                  <a:pos x="hc" y="b"/>
                </a:cxn>
                <a:cxn ang="0">
                  <a:pos x="r" y="vc"/>
                </a:cxn>
              </a:cxnLst>
              <a:rect l="l" t="t" r="r" b="b"/>
              <a:pathLst>
                <a:path w="937" h="1062">
                  <a:moveTo>
                    <a:pt x="0" y="469"/>
                  </a:moveTo>
                  <a:cubicBezTo>
                    <a:pt x="0" y="219"/>
                    <a:pt x="187" y="0"/>
                    <a:pt x="468" y="0"/>
                  </a:cubicBezTo>
                  <a:cubicBezTo>
                    <a:pt x="718" y="0"/>
                    <a:pt x="937" y="219"/>
                    <a:pt x="937" y="469"/>
                  </a:cubicBezTo>
                  <a:cubicBezTo>
                    <a:pt x="937" y="719"/>
                    <a:pt x="718" y="1062"/>
                    <a:pt x="468" y="1062"/>
                  </a:cubicBezTo>
                  <a:cubicBezTo>
                    <a:pt x="187" y="1062"/>
                    <a:pt x="0" y="719"/>
                    <a:pt x="0" y="469"/>
                  </a:cubicBezTo>
                  <a:close/>
                </a:path>
              </a:pathLst>
            </a:custGeom>
            <a:noFill/>
            <a:ln w="15875" cap="flat">
              <a:solidFill>
                <a:srgbClr val="FFFFFF"/>
              </a:solidFill>
              <a:prstDash val="solid"/>
              <a:round/>
            </a:ln>
          </p:spPr>
          <p:txBody>
            <a:bodyPr vert="horz" wrap="none" lIns="5400" tIns="5400" rIns="5400" bIns="5400" anchor="ctr" anchorCtr="1" compatLnSpc="0"/>
            <a:lstStyle/>
            <a:p>
              <a:pPr marL="0" marR="0" lvl="0" indent="0" defTabSz="1018824"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6AD"/>
                </a:solidFill>
                <a:effectLst/>
                <a:uLnTx/>
                <a:uFillTx/>
                <a:latin typeface="Arial" panose="020B0604020202020204"/>
                <a:ea typeface="Arial Unicode MS" pitchFamily="2"/>
                <a:cs typeface="Arial Unicode MS" pitchFamily="2"/>
              </a:endParaRPr>
            </a:p>
          </p:txBody>
        </p:sp>
        <p:sp>
          <p:nvSpPr>
            <p:cNvPr id="40" name="Freeform 2">
              <a:extLst>
                <a:ext uri="{FF2B5EF4-FFF2-40B4-BE49-F238E27FC236}">
                  <a16:creationId xmlns:a16="http://schemas.microsoft.com/office/drawing/2014/main" id="{04F86590-E0F1-453B-BF44-6748D5ACE977}"/>
                </a:ext>
              </a:extLst>
            </p:cNvPr>
            <p:cNvSpPr/>
            <p:nvPr/>
          </p:nvSpPr>
          <p:spPr>
            <a:xfrm>
              <a:off x="4699440" y="3561480"/>
              <a:ext cx="699840" cy="303480"/>
            </a:xfrm>
            <a:custGeom>
              <a:avLst/>
              <a:gdLst/>
              <a:ahLst/>
              <a:cxnLst>
                <a:cxn ang="3cd4">
                  <a:pos x="hc" y="t"/>
                </a:cxn>
                <a:cxn ang="cd2">
                  <a:pos x="l" y="vc"/>
                </a:cxn>
                <a:cxn ang="cd4">
                  <a:pos x="hc" y="b"/>
                </a:cxn>
                <a:cxn ang="0">
                  <a:pos x="r" y="vc"/>
                </a:cxn>
              </a:cxnLst>
              <a:rect l="l" t="t" r="r" b="b"/>
              <a:pathLst>
                <a:path w="1945" h="844">
                  <a:moveTo>
                    <a:pt x="1445" y="0"/>
                  </a:moveTo>
                  <a:cubicBezTo>
                    <a:pt x="1914" y="250"/>
                    <a:pt x="2164" y="844"/>
                    <a:pt x="1695" y="844"/>
                  </a:cubicBezTo>
                  <a:cubicBezTo>
                    <a:pt x="1320" y="844"/>
                    <a:pt x="976" y="844"/>
                    <a:pt x="976" y="844"/>
                  </a:cubicBezTo>
                  <a:cubicBezTo>
                    <a:pt x="976" y="844"/>
                    <a:pt x="633" y="844"/>
                    <a:pt x="227" y="844"/>
                  </a:cubicBezTo>
                  <a:cubicBezTo>
                    <a:pt x="-210" y="844"/>
                    <a:pt x="40" y="250"/>
                    <a:pt x="508" y="0"/>
                  </a:cubicBezTo>
                </a:path>
              </a:pathLst>
            </a:custGeom>
            <a:noFill/>
            <a:ln w="15875" cap="flat">
              <a:solidFill>
                <a:srgbClr val="FFFFFF"/>
              </a:solidFill>
              <a:prstDash val="solid"/>
              <a:round/>
            </a:ln>
          </p:spPr>
          <p:txBody>
            <a:bodyPr vert="horz" wrap="none" lIns="5400" tIns="5400" rIns="5400" bIns="5400" anchor="ctr" anchorCtr="1" compatLnSpc="0"/>
            <a:lstStyle/>
            <a:p>
              <a:pPr marL="0" marR="0" lvl="0" indent="0" defTabSz="1018824"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6AD"/>
                </a:solidFill>
                <a:effectLst/>
                <a:uLnTx/>
                <a:uFillTx/>
                <a:latin typeface="Arial" panose="020B0604020202020204"/>
                <a:ea typeface="Arial Unicode MS" pitchFamily="2"/>
                <a:cs typeface="Arial Unicode MS" pitchFamily="2"/>
              </a:endParaRPr>
            </a:p>
          </p:txBody>
        </p:sp>
      </p:grpSp>
      <p:cxnSp>
        <p:nvCxnSpPr>
          <p:cNvPr id="41" name="Connecteur droit 406">
            <a:extLst>
              <a:ext uri="{FF2B5EF4-FFF2-40B4-BE49-F238E27FC236}">
                <a16:creationId xmlns:a16="http://schemas.microsoft.com/office/drawing/2014/main" id="{32898CE9-6262-480C-9EDB-C061449F198C}"/>
              </a:ext>
            </a:extLst>
          </p:cNvPr>
          <p:cNvCxnSpPr/>
          <p:nvPr/>
        </p:nvCxnSpPr>
        <p:spPr>
          <a:xfrm>
            <a:off x="5677461" y="3886266"/>
            <a:ext cx="1176620" cy="0"/>
          </a:xfrm>
          <a:prstGeom prst="line">
            <a:avLst/>
          </a:prstGeom>
          <a:noFill/>
          <a:ln w="6350" cap="flat" cmpd="sng" algn="ctr">
            <a:solidFill>
              <a:srgbClr val="FFFFFF"/>
            </a:solidFill>
            <a:prstDash val="solid"/>
            <a:miter lim="800000"/>
          </a:ln>
          <a:effectLst/>
        </p:spPr>
      </p:cxnSp>
      <p:sp>
        <p:nvSpPr>
          <p:cNvPr id="42" name="ZoneTexte 401">
            <a:extLst>
              <a:ext uri="{FF2B5EF4-FFF2-40B4-BE49-F238E27FC236}">
                <a16:creationId xmlns:a16="http://schemas.microsoft.com/office/drawing/2014/main" id="{AD8A4920-D409-473B-AA4E-4E0168A5B7B6}"/>
              </a:ext>
            </a:extLst>
          </p:cNvPr>
          <p:cNvSpPr txBox="1"/>
          <p:nvPr/>
        </p:nvSpPr>
        <p:spPr>
          <a:xfrm>
            <a:off x="4731287" y="4028466"/>
            <a:ext cx="3068969" cy="1077218"/>
          </a:xfrm>
          <a:prstGeom prst="rect">
            <a:avLst/>
          </a:prstGeom>
          <a:noFill/>
        </p:spPr>
        <p:txBody>
          <a:bodyPr wrap="square" rtlCol="0">
            <a:spAutoFit/>
          </a:bodyPr>
          <a:lstStyle/>
          <a:p>
            <a:pPr algn="ctr" defTabSz="1018824">
              <a:spcAft>
                <a:spcPts val="600"/>
              </a:spcAft>
            </a:pPr>
            <a:r>
              <a:rPr lang="en-GB" dirty="0">
                <a:solidFill>
                  <a:srgbClr val="FFFFFF"/>
                </a:solidFill>
                <a:latin typeface="Arial" panose="020B0604020202020204"/>
              </a:rPr>
              <a:t>StrategicProposals.com</a:t>
            </a:r>
          </a:p>
          <a:p>
            <a:pPr algn="ctr" defTabSz="1018824">
              <a:spcAft>
                <a:spcPts val="600"/>
              </a:spcAft>
            </a:pPr>
            <a:r>
              <a:rPr lang="en-GB" dirty="0">
                <a:solidFill>
                  <a:srgbClr val="FFFFFF"/>
                </a:solidFill>
                <a:latin typeface="Arial" panose="020B0604020202020204"/>
              </a:rPr>
              <a:t>ProposalBenchmarker.com</a:t>
            </a:r>
          </a:p>
          <a:p>
            <a:pPr algn="ctr" defTabSz="1018824">
              <a:spcAft>
                <a:spcPts val="600"/>
              </a:spcAft>
            </a:pPr>
            <a:r>
              <a:rPr lang="en-GB" dirty="0">
                <a:solidFill>
                  <a:srgbClr val="FFFFFF"/>
                </a:solidFill>
                <a:latin typeface="Arial" panose="020B0604020202020204"/>
              </a:rPr>
              <a:t>ProposalGuys.com</a:t>
            </a:r>
          </a:p>
        </p:txBody>
      </p:sp>
      <p:cxnSp>
        <p:nvCxnSpPr>
          <p:cNvPr id="43" name="Connecteur droit 406">
            <a:extLst>
              <a:ext uri="{FF2B5EF4-FFF2-40B4-BE49-F238E27FC236}">
                <a16:creationId xmlns:a16="http://schemas.microsoft.com/office/drawing/2014/main" id="{5E917D9E-EDEF-4B75-8D05-878132281212}"/>
              </a:ext>
            </a:extLst>
          </p:cNvPr>
          <p:cNvCxnSpPr/>
          <p:nvPr/>
        </p:nvCxnSpPr>
        <p:spPr>
          <a:xfrm>
            <a:off x="8877861" y="3879009"/>
            <a:ext cx="1176620" cy="0"/>
          </a:xfrm>
          <a:prstGeom prst="line">
            <a:avLst/>
          </a:prstGeom>
          <a:noFill/>
          <a:ln w="6350" cap="flat" cmpd="sng" algn="ctr">
            <a:solidFill>
              <a:srgbClr val="FFFFFF"/>
            </a:solidFill>
            <a:prstDash val="solid"/>
            <a:miter lim="800000"/>
          </a:ln>
          <a:effectLst/>
        </p:spPr>
      </p:cxnSp>
      <p:sp>
        <p:nvSpPr>
          <p:cNvPr id="44" name="ZoneTexte 401">
            <a:extLst>
              <a:ext uri="{FF2B5EF4-FFF2-40B4-BE49-F238E27FC236}">
                <a16:creationId xmlns:a16="http://schemas.microsoft.com/office/drawing/2014/main" id="{89DAB628-2BAF-4734-93B4-C12E29175E22}"/>
              </a:ext>
            </a:extLst>
          </p:cNvPr>
          <p:cNvSpPr txBox="1"/>
          <p:nvPr/>
        </p:nvSpPr>
        <p:spPr>
          <a:xfrm>
            <a:off x="7931687" y="4021209"/>
            <a:ext cx="3068969" cy="369332"/>
          </a:xfrm>
          <a:prstGeom prst="rect">
            <a:avLst/>
          </a:prstGeom>
          <a:noFill/>
        </p:spPr>
        <p:txBody>
          <a:bodyPr wrap="square" rtlCol="0">
            <a:spAutoFit/>
          </a:bodyPr>
          <a:lstStyle/>
          <a:p>
            <a:pPr algn="ctr" defTabSz="1018824">
              <a:spcAft>
                <a:spcPts val="600"/>
              </a:spcAft>
            </a:pPr>
            <a:r>
              <a:rPr lang="en-GB" dirty="0">
                <a:solidFill>
                  <a:srgbClr val="FFFFFF"/>
                </a:solidFill>
                <a:latin typeface="Arial" panose="020B0604020202020204"/>
              </a:rPr>
              <a:t> @ProposalsSP</a:t>
            </a:r>
          </a:p>
        </p:txBody>
      </p:sp>
      <p:pic>
        <p:nvPicPr>
          <p:cNvPr id="45" name="Picture 44">
            <a:extLst>
              <a:ext uri="{FF2B5EF4-FFF2-40B4-BE49-F238E27FC236}">
                <a16:creationId xmlns:a16="http://schemas.microsoft.com/office/drawing/2014/main" id="{5285BDFC-4FDB-458A-AB15-9A4457BB7DB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122269" y="3044416"/>
            <a:ext cx="666535" cy="787782"/>
          </a:xfrm>
          <a:prstGeom prst="rect">
            <a:avLst/>
          </a:prstGeom>
        </p:spPr>
      </p:pic>
    </p:spTree>
    <p:extLst>
      <p:ext uri="{BB962C8B-B14F-4D97-AF65-F5344CB8AC3E}">
        <p14:creationId xmlns:p14="http://schemas.microsoft.com/office/powerpoint/2010/main" val="254724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DD7899E-BEB1-44A7-8252-19DD85740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8" name="Rectangle 7">
            <a:extLst>
              <a:ext uri="{FF2B5EF4-FFF2-40B4-BE49-F238E27FC236}">
                <a16:creationId xmlns:a16="http://schemas.microsoft.com/office/drawing/2014/main" id="{4C6770DA-8DB1-47E1-B2EA-2F8E3FAEB77D}"/>
              </a:ext>
            </a:extLst>
          </p:cNvPr>
          <p:cNvSpPr/>
          <p:nvPr/>
        </p:nvSpPr>
        <p:spPr>
          <a:xfrm>
            <a:off x="-455738" y="1175657"/>
            <a:ext cx="13213804" cy="4493623"/>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8638B529-046B-40F2-BCFC-531215F44C7B}"/>
              </a:ext>
            </a:extLst>
          </p:cNvPr>
          <p:cNvCxnSpPr>
            <a:cxnSpLocks/>
            <a:stCxn id="19" idx="1"/>
          </p:cNvCxnSpPr>
          <p:nvPr/>
        </p:nvCxnSpPr>
        <p:spPr>
          <a:xfrm flipH="1">
            <a:off x="-4186508" y="3422468"/>
            <a:ext cx="7070734" cy="65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395EE72B-CC9D-4E58-AC98-0313E42A3F76}"/>
              </a:ext>
            </a:extLst>
          </p:cNvPr>
          <p:cNvSpPr txBox="1">
            <a:spLocks/>
          </p:cNvSpPr>
          <p:nvPr/>
        </p:nvSpPr>
        <p:spPr>
          <a:xfrm>
            <a:off x="2884226" y="2759686"/>
            <a:ext cx="5682640" cy="1325563"/>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Eras Light ITC" panose="020B0402030504020804" pitchFamily="34" charset="0"/>
              </a:rPr>
              <a:t>Proposal capability </a:t>
            </a:r>
            <a:br>
              <a:rPr lang="en-US" b="1" dirty="0">
                <a:solidFill>
                  <a:schemeClr val="bg1"/>
                </a:solidFill>
                <a:latin typeface="Eras Light ITC" panose="020B0402030504020804" pitchFamily="34" charset="0"/>
              </a:rPr>
            </a:br>
            <a:r>
              <a:rPr lang="en-US" b="1" dirty="0">
                <a:solidFill>
                  <a:schemeClr val="bg1"/>
                </a:solidFill>
                <a:latin typeface="Eras Light ITC" panose="020B0402030504020804" pitchFamily="34" charset="0"/>
              </a:rPr>
              <a:t>versus win rate</a:t>
            </a:r>
            <a:endParaRPr lang="en-GB" b="1" dirty="0">
              <a:solidFill>
                <a:schemeClr val="bg1"/>
              </a:solidFill>
              <a:latin typeface="Eras Light ITC" panose="020B0402030504020804" pitchFamily="34" charset="0"/>
            </a:endParaRPr>
          </a:p>
        </p:txBody>
      </p:sp>
      <p:cxnSp>
        <p:nvCxnSpPr>
          <p:cNvPr id="20" name="Straight Connector 19">
            <a:extLst>
              <a:ext uri="{FF2B5EF4-FFF2-40B4-BE49-F238E27FC236}">
                <a16:creationId xmlns:a16="http://schemas.microsoft.com/office/drawing/2014/main" id="{E5519032-802B-4300-B674-A9A113FA4CAC}"/>
              </a:ext>
            </a:extLst>
          </p:cNvPr>
          <p:cNvCxnSpPr>
            <a:cxnSpLocks/>
            <a:stCxn id="21" idx="1"/>
            <a:endCxn id="19" idx="3"/>
          </p:cNvCxnSpPr>
          <p:nvPr/>
        </p:nvCxnSpPr>
        <p:spPr>
          <a:xfrm flipH="1">
            <a:off x="8566866" y="3414486"/>
            <a:ext cx="4353994" cy="79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11588C67-0B47-44CE-939A-482E2492E025}"/>
              </a:ext>
            </a:extLst>
          </p:cNvPr>
          <p:cNvSpPr txBox="1">
            <a:spLocks/>
          </p:cNvSpPr>
          <p:nvPr/>
        </p:nvSpPr>
        <p:spPr>
          <a:xfrm>
            <a:off x="12920860" y="2751704"/>
            <a:ext cx="5682640" cy="1325563"/>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Eras Light ITC" panose="020B0402030504020804" pitchFamily="34" charset="0"/>
              </a:rPr>
              <a:t>The most</a:t>
            </a:r>
            <a:br>
              <a:rPr lang="en-US" dirty="0">
                <a:solidFill>
                  <a:schemeClr val="bg1"/>
                </a:solidFill>
                <a:latin typeface="Eras Light ITC" panose="020B0402030504020804" pitchFamily="34" charset="0"/>
              </a:rPr>
            </a:br>
            <a:r>
              <a:rPr lang="en-US" dirty="0">
                <a:solidFill>
                  <a:schemeClr val="bg1"/>
                </a:solidFill>
                <a:latin typeface="Eras Light ITC" panose="020B0402030504020804" pitchFamily="34" charset="0"/>
              </a:rPr>
              <a:t>successful teams</a:t>
            </a:r>
            <a:endParaRPr lang="en-GB" dirty="0">
              <a:solidFill>
                <a:schemeClr val="bg1"/>
              </a:solidFill>
              <a:latin typeface="Eras Light ITC" panose="020B0402030504020804" pitchFamily="34" charset="0"/>
            </a:endParaRPr>
          </a:p>
        </p:txBody>
      </p:sp>
      <p:sp>
        <p:nvSpPr>
          <p:cNvPr id="2" name="Footer Placeholder 1">
            <a:extLst>
              <a:ext uri="{FF2B5EF4-FFF2-40B4-BE49-F238E27FC236}">
                <a16:creationId xmlns:a16="http://schemas.microsoft.com/office/drawing/2014/main" id="{F1A1B197-3CD1-44F4-A810-50D6F4B3C51D}"/>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62358536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AE2AD-BDCA-44B5-8617-88189D827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sp>
        <p:nvSpPr>
          <p:cNvPr id="8" name="Rectangle 7">
            <a:extLst>
              <a:ext uri="{FF2B5EF4-FFF2-40B4-BE49-F238E27FC236}">
                <a16:creationId xmlns:a16="http://schemas.microsoft.com/office/drawing/2014/main" id="{4C6770DA-8DB1-47E1-B2EA-2F8E3FAEB77D}"/>
              </a:ext>
            </a:extLst>
          </p:cNvPr>
          <p:cNvSpPr/>
          <p:nvPr/>
        </p:nvSpPr>
        <p:spPr>
          <a:xfrm>
            <a:off x="-455738" y="1175657"/>
            <a:ext cx="13213804" cy="4493623"/>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8638B529-046B-40F2-BCFC-531215F44C7B}"/>
              </a:ext>
            </a:extLst>
          </p:cNvPr>
          <p:cNvCxnSpPr>
            <a:cxnSpLocks/>
            <a:stCxn id="19" idx="1"/>
          </p:cNvCxnSpPr>
          <p:nvPr/>
        </p:nvCxnSpPr>
        <p:spPr>
          <a:xfrm flipH="1">
            <a:off x="-4186508" y="3422468"/>
            <a:ext cx="7070734" cy="65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395EE72B-CC9D-4E58-AC98-0313E42A3F76}"/>
              </a:ext>
            </a:extLst>
          </p:cNvPr>
          <p:cNvSpPr txBox="1">
            <a:spLocks/>
          </p:cNvSpPr>
          <p:nvPr/>
        </p:nvSpPr>
        <p:spPr>
          <a:xfrm>
            <a:off x="2884226" y="2759686"/>
            <a:ext cx="5682640" cy="1325563"/>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Eras Light ITC" panose="020B0402030504020804" pitchFamily="34" charset="0"/>
              </a:rPr>
              <a:t>The most</a:t>
            </a:r>
            <a:br>
              <a:rPr lang="en-US" b="1" dirty="0">
                <a:solidFill>
                  <a:schemeClr val="bg1"/>
                </a:solidFill>
                <a:latin typeface="Eras Light ITC" panose="020B0402030504020804" pitchFamily="34" charset="0"/>
              </a:rPr>
            </a:br>
            <a:r>
              <a:rPr lang="en-US" b="1" dirty="0">
                <a:solidFill>
                  <a:schemeClr val="bg1"/>
                </a:solidFill>
                <a:latin typeface="Eras Light ITC" panose="020B0402030504020804" pitchFamily="34" charset="0"/>
              </a:rPr>
              <a:t>successful teams</a:t>
            </a:r>
          </a:p>
        </p:txBody>
      </p:sp>
      <p:sp>
        <p:nvSpPr>
          <p:cNvPr id="2" name="Footer Placeholder 1">
            <a:extLst>
              <a:ext uri="{FF2B5EF4-FFF2-40B4-BE49-F238E27FC236}">
                <a16:creationId xmlns:a16="http://schemas.microsoft.com/office/drawing/2014/main" id="{1A27CBF8-5935-42EE-8130-36CA03992B5A}"/>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71909333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C025EE-04A1-4CA8-8D32-D4C45DD3C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8"/>
            <a:ext cx="12192000" cy="6858000"/>
          </a:xfrm>
          <a:prstGeom prst="rect">
            <a:avLst/>
          </a:prstGeom>
        </p:spPr>
      </p:pic>
      <p:grpSp>
        <p:nvGrpSpPr>
          <p:cNvPr id="15" name="Group 14">
            <a:extLst>
              <a:ext uri="{FF2B5EF4-FFF2-40B4-BE49-F238E27FC236}">
                <a16:creationId xmlns:a16="http://schemas.microsoft.com/office/drawing/2014/main" id="{C6B3E986-74F2-42C3-A695-4B8543FDB1D8}"/>
              </a:ext>
            </a:extLst>
          </p:cNvPr>
          <p:cNvGrpSpPr/>
          <p:nvPr/>
        </p:nvGrpSpPr>
        <p:grpSpPr>
          <a:xfrm>
            <a:off x="-406535" y="3667498"/>
            <a:ext cx="12958177" cy="2556357"/>
            <a:chOff x="-306890" y="626301"/>
            <a:chExt cx="12958177" cy="2556357"/>
          </a:xfrm>
        </p:grpSpPr>
        <p:sp>
          <p:nvSpPr>
            <p:cNvPr id="16" name="Freeform: Shape 15">
              <a:extLst>
                <a:ext uri="{FF2B5EF4-FFF2-40B4-BE49-F238E27FC236}">
                  <a16:creationId xmlns:a16="http://schemas.microsoft.com/office/drawing/2014/main" id="{339A278A-B72C-47EF-9DC1-178AF7B66F8C}"/>
                </a:ext>
              </a:extLst>
            </p:cNvPr>
            <p:cNvSpPr/>
            <p:nvPr/>
          </p:nvSpPr>
          <p:spPr>
            <a:xfrm>
              <a:off x="-154488" y="640446"/>
              <a:ext cx="12500975" cy="157416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reeform: Shape 16">
              <a:extLst>
                <a:ext uri="{FF2B5EF4-FFF2-40B4-BE49-F238E27FC236}">
                  <a16:creationId xmlns:a16="http://schemas.microsoft.com/office/drawing/2014/main" id="{F0D7DB0E-FA74-4440-B940-041AA146FFF0}"/>
                </a:ext>
              </a:extLst>
            </p:cNvPr>
            <p:cNvSpPr/>
            <p:nvPr/>
          </p:nvSpPr>
          <p:spPr>
            <a:xfrm>
              <a:off x="-306890" y="626301"/>
              <a:ext cx="12805777" cy="2224836"/>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7830BFE8-AB68-442F-95DB-FD7808FD5AA2}"/>
                </a:ext>
              </a:extLst>
            </p:cNvPr>
            <p:cNvSpPr/>
            <p:nvPr/>
          </p:nvSpPr>
          <p:spPr>
            <a:xfrm>
              <a:off x="-154490" y="649264"/>
              <a:ext cx="12805777" cy="2533394"/>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reeform: Shape 18">
              <a:extLst>
                <a:ext uri="{FF2B5EF4-FFF2-40B4-BE49-F238E27FC236}">
                  <a16:creationId xmlns:a16="http://schemas.microsoft.com/office/drawing/2014/main" id="{731C2EF0-F873-4076-8897-49236B8D1AAD}"/>
                </a:ext>
              </a:extLst>
            </p:cNvPr>
            <p:cNvSpPr/>
            <p:nvPr/>
          </p:nvSpPr>
          <p:spPr>
            <a:xfrm>
              <a:off x="-154489" y="630268"/>
              <a:ext cx="12500975" cy="1816688"/>
            </a:xfrm>
            <a:custGeom>
              <a:avLst/>
              <a:gdLst>
                <a:gd name="connsiteX0" fmla="*/ 0 w 12500975"/>
                <a:gd name="connsiteY0" fmla="*/ 1874417 h 1890837"/>
                <a:gd name="connsiteX1" fmla="*/ 1189972 w 12500975"/>
                <a:gd name="connsiteY1" fmla="*/ 1561266 h 1890837"/>
                <a:gd name="connsiteX2" fmla="*/ 4622104 w 12500975"/>
                <a:gd name="connsiteY2" fmla="*/ 1824313 h 1890837"/>
                <a:gd name="connsiteX3" fmla="*/ 9895561 w 12500975"/>
                <a:gd name="connsiteY3" fmla="*/ 83195 h 1890837"/>
                <a:gd name="connsiteX4" fmla="*/ 12500975 w 12500975"/>
                <a:gd name="connsiteY4" fmla="*/ 258559 h 1890837"/>
                <a:gd name="connsiteX5" fmla="*/ 12500975 w 12500975"/>
                <a:gd name="connsiteY5" fmla="*/ 258559 h 189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5" h="1890837">
                  <a:moveTo>
                    <a:pt x="0" y="1874417"/>
                  </a:moveTo>
                  <a:cubicBezTo>
                    <a:pt x="209810" y="1722017"/>
                    <a:pt x="419621" y="1569617"/>
                    <a:pt x="1189972" y="1561266"/>
                  </a:cubicBezTo>
                  <a:cubicBezTo>
                    <a:pt x="1960323" y="1552915"/>
                    <a:pt x="3171173" y="2070658"/>
                    <a:pt x="4622104" y="1824313"/>
                  </a:cubicBezTo>
                  <a:cubicBezTo>
                    <a:pt x="6073035" y="1577968"/>
                    <a:pt x="8582416" y="344154"/>
                    <a:pt x="9895561" y="83195"/>
                  </a:cubicBezTo>
                  <a:cubicBezTo>
                    <a:pt x="11208706" y="-177764"/>
                    <a:pt x="12500975" y="258559"/>
                    <a:pt x="12500975" y="258559"/>
                  </a:cubicBezTo>
                  <a:lnTo>
                    <a:pt x="12500975" y="258559"/>
                  </a:lnTo>
                </a:path>
              </a:pathLst>
            </a:custGeom>
            <a:no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11B8AAEF-CBF8-4AA7-B0C2-02575E0CA777}"/>
              </a:ext>
            </a:extLst>
          </p:cNvPr>
          <p:cNvSpPr/>
          <p:nvPr/>
        </p:nvSpPr>
        <p:spPr>
          <a:xfrm>
            <a:off x="0" y="4159071"/>
            <a:ext cx="5483888" cy="2658164"/>
          </a:xfrm>
          <a:prstGeom prst="rect">
            <a:avLst/>
          </a:prstGeom>
        </p:spPr>
        <p:txBody>
          <a:bodyPr wrap="square">
            <a:spAutoFit/>
          </a:bodyPr>
          <a:lstStyle/>
          <a:p>
            <a:pPr lvl="0">
              <a:lnSpc>
                <a:spcPct val="90000"/>
              </a:lnSpc>
              <a:spcBef>
                <a:spcPts val="1000"/>
              </a:spcBef>
            </a:pPr>
            <a:r>
              <a:rPr lang="en-GB" sz="4400" dirty="0">
                <a:solidFill>
                  <a:schemeClr val="bg1">
                    <a:alpha val="98000"/>
                  </a:schemeClr>
                </a:solidFill>
                <a:latin typeface="Century Gothic" panose="020B0502020202020204" pitchFamily="34" charset="0"/>
                <a:cs typeface="Arial" panose="020B0604020202020204" pitchFamily="34" charset="0"/>
              </a:rPr>
              <a:t>Discussion topic</a:t>
            </a:r>
          </a:p>
          <a:p>
            <a:pPr lvl="0">
              <a:lnSpc>
                <a:spcPct val="90000"/>
              </a:lnSpc>
              <a:spcBef>
                <a:spcPts val="1000"/>
              </a:spcBef>
            </a:pPr>
            <a:r>
              <a:rPr lang="en-GB" sz="4400" b="1" dirty="0">
                <a:solidFill>
                  <a:schemeClr val="bg1">
                    <a:alpha val="98000"/>
                  </a:schemeClr>
                </a:solidFill>
                <a:latin typeface="Century Gothic" panose="020B0502020202020204" pitchFamily="34" charset="0"/>
                <a:cs typeface="Arial" panose="020B0604020202020204" pitchFamily="34" charset="0"/>
              </a:rPr>
              <a:t>One thing you’re proud of regarding your proposals</a:t>
            </a:r>
          </a:p>
        </p:txBody>
      </p:sp>
    </p:spTree>
    <p:extLst>
      <p:ext uri="{BB962C8B-B14F-4D97-AF65-F5344CB8AC3E}">
        <p14:creationId xmlns:p14="http://schemas.microsoft.com/office/powerpoint/2010/main" val="297808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728650-7C9E-445C-B1A3-630A6EE26DD3}"/>
              </a:ext>
            </a:extLst>
          </p:cNvPr>
          <p:cNvSpPr/>
          <p:nvPr/>
        </p:nvSpPr>
        <p:spPr>
          <a:xfrm>
            <a:off x="2938093" y="421333"/>
            <a:ext cx="11741704" cy="1823576"/>
          </a:xfrm>
          <a:prstGeom prst="rect">
            <a:avLst/>
          </a:prstGeom>
        </p:spPr>
        <p:txBody>
          <a:bodyPr wrap="square">
            <a:spAutoFit/>
          </a:bodyPr>
          <a:lstStyle/>
          <a:p>
            <a:pPr lvl="0">
              <a:lnSpc>
                <a:spcPct val="90000"/>
              </a:lnSpc>
              <a:spcBef>
                <a:spcPts val="1000"/>
              </a:spcBef>
            </a:pPr>
            <a:r>
              <a:rPr lang="en-GB" sz="12500" b="1" dirty="0">
                <a:solidFill>
                  <a:schemeClr val="accent1">
                    <a:alpha val="36000"/>
                  </a:schemeClr>
                </a:solidFill>
                <a:latin typeface="Century Gothic" panose="020B0502020202020204" pitchFamily="34" charset="0"/>
                <a:cs typeface="Arial" panose="020B0604020202020204" pitchFamily="34" charset="0"/>
              </a:rPr>
              <a:t>What</a:t>
            </a:r>
            <a:r>
              <a:rPr lang="en-GB" sz="7500" b="1" dirty="0">
                <a:solidFill>
                  <a:schemeClr val="accent1">
                    <a:alpha val="36000"/>
                  </a:schemeClr>
                </a:solidFill>
                <a:latin typeface="Century Gothic" panose="020B0502020202020204" pitchFamily="34" charset="0"/>
                <a:cs typeface="Arial" panose="020B0604020202020204" pitchFamily="34" charset="0"/>
              </a:rPr>
              <a:t> (almost)</a:t>
            </a:r>
          </a:p>
        </p:txBody>
      </p:sp>
      <p:sp>
        <p:nvSpPr>
          <p:cNvPr id="8" name="Rectangle 7">
            <a:extLst>
              <a:ext uri="{FF2B5EF4-FFF2-40B4-BE49-F238E27FC236}">
                <a16:creationId xmlns:a16="http://schemas.microsoft.com/office/drawing/2014/main" id="{67D18BD6-DEB3-4ACF-B13D-6DDDD4739C16}"/>
              </a:ext>
            </a:extLst>
          </p:cNvPr>
          <p:cNvSpPr/>
          <p:nvPr/>
        </p:nvSpPr>
        <p:spPr>
          <a:xfrm>
            <a:off x="2968706" y="1679950"/>
            <a:ext cx="9097362" cy="2015936"/>
          </a:xfrm>
          <a:prstGeom prst="rect">
            <a:avLst/>
          </a:prstGeom>
        </p:spPr>
        <p:txBody>
          <a:bodyPr wrap="none">
            <a:spAutoFit/>
          </a:bodyPr>
          <a:lstStyle/>
          <a:p>
            <a:r>
              <a:rPr lang="en-GB" sz="12500" b="1" dirty="0">
                <a:solidFill>
                  <a:schemeClr val="accent1">
                    <a:alpha val="36000"/>
                  </a:schemeClr>
                </a:solidFill>
                <a:latin typeface="Century Gothic" panose="020B0502020202020204" pitchFamily="34" charset="0"/>
                <a:cs typeface="Arial" panose="020B0604020202020204" pitchFamily="34" charset="0"/>
              </a:rPr>
              <a:t>everybody </a:t>
            </a:r>
          </a:p>
        </p:txBody>
      </p:sp>
      <p:sp>
        <p:nvSpPr>
          <p:cNvPr id="6" name="Rectangle 5">
            <a:extLst>
              <a:ext uri="{FF2B5EF4-FFF2-40B4-BE49-F238E27FC236}">
                <a16:creationId xmlns:a16="http://schemas.microsoft.com/office/drawing/2014/main" id="{1AE28F89-8999-413A-A799-1FDEABC9C308}"/>
              </a:ext>
            </a:extLst>
          </p:cNvPr>
          <p:cNvSpPr/>
          <p:nvPr/>
        </p:nvSpPr>
        <p:spPr>
          <a:xfrm>
            <a:off x="2968706" y="3081028"/>
            <a:ext cx="7390632" cy="2015936"/>
          </a:xfrm>
          <a:prstGeom prst="rect">
            <a:avLst/>
          </a:prstGeom>
        </p:spPr>
        <p:txBody>
          <a:bodyPr wrap="square">
            <a:spAutoFit/>
          </a:bodyPr>
          <a:lstStyle/>
          <a:p>
            <a:r>
              <a:rPr lang="en-GB" sz="12500" b="1" dirty="0">
                <a:solidFill>
                  <a:schemeClr val="accent1">
                    <a:alpha val="36000"/>
                  </a:schemeClr>
                </a:solidFill>
                <a:latin typeface="Century Gothic" panose="020B0502020202020204" pitchFamily="34" charset="0"/>
                <a:cs typeface="Arial" panose="020B0604020202020204" pitchFamily="34" charset="0"/>
              </a:rPr>
              <a:t>is doing</a:t>
            </a:r>
            <a:endParaRPr lang="en-GB" dirty="0">
              <a:solidFill>
                <a:schemeClr val="accent1">
                  <a:alpha val="36000"/>
                </a:schemeClr>
              </a:solidFill>
            </a:endParaRPr>
          </a:p>
        </p:txBody>
      </p:sp>
      <p:sp>
        <p:nvSpPr>
          <p:cNvPr id="10" name="Rectangle 9">
            <a:extLst>
              <a:ext uri="{FF2B5EF4-FFF2-40B4-BE49-F238E27FC236}">
                <a16:creationId xmlns:a16="http://schemas.microsoft.com/office/drawing/2014/main" id="{F9512391-7F54-40DB-AB62-6AC539DD71D2}"/>
              </a:ext>
            </a:extLst>
          </p:cNvPr>
          <p:cNvSpPr/>
          <p:nvPr/>
        </p:nvSpPr>
        <p:spPr>
          <a:xfrm>
            <a:off x="2968706" y="4484621"/>
            <a:ext cx="7360019" cy="2015936"/>
          </a:xfrm>
          <a:prstGeom prst="rect">
            <a:avLst/>
          </a:prstGeom>
        </p:spPr>
        <p:txBody>
          <a:bodyPr wrap="square">
            <a:spAutoFit/>
          </a:bodyPr>
          <a:lstStyle/>
          <a:p>
            <a:r>
              <a:rPr lang="en-GB" sz="12500" b="1" dirty="0">
                <a:solidFill>
                  <a:schemeClr val="accent1">
                    <a:alpha val="36000"/>
                  </a:schemeClr>
                </a:solidFill>
                <a:latin typeface="Century Gothic" panose="020B0502020202020204" pitchFamily="34" charset="0"/>
                <a:cs typeface="Arial" panose="020B0604020202020204" pitchFamily="34" charset="0"/>
              </a:rPr>
              <a:t>well</a:t>
            </a:r>
            <a:endParaRPr lang="en-GB" dirty="0">
              <a:solidFill>
                <a:schemeClr val="accent1">
                  <a:alpha val="36000"/>
                </a:schemeClr>
              </a:solidFill>
            </a:endParaRPr>
          </a:p>
        </p:txBody>
      </p:sp>
      <p:sp>
        <p:nvSpPr>
          <p:cNvPr id="28" name="Rectangle 27">
            <a:extLst>
              <a:ext uri="{FF2B5EF4-FFF2-40B4-BE49-F238E27FC236}">
                <a16:creationId xmlns:a16="http://schemas.microsoft.com/office/drawing/2014/main" id="{3F3F8DB0-A074-4A85-810F-A4B19731FE80}"/>
              </a:ext>
            </a:extLst>
          </p:cNvPr>
          <p:cNvSpPr/>
          <p:nvPr/>
        </p:nvSpPr>
        <p:spPr>
          <a:xfrm>
            <a:off x="0" y="0"/>
            <a:ext cx="2803275"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1247076"/>
      </p:ext>
    </p:extLst>
  </p:cSld>
  <p:clrMapOvr>
    <a:masterClrMapping/>
  </p:clrMapOvr>
  <p:transition spd="slow">
    <p:wipe/>
  </p:transition>
</p:sld>
</file>

<file path=ppt/theme/theme1.xml><?xml version="1.0" encoding="utf-8"?>
<a:theme xmlns:a="http://schemas.openxmlformats.org/drawingml/2006/main" name="Office Theme">
  <a:themeElements>
    <a:clrScheme name="San Diego">
      <a:dk1>
        <a:srgbClr val="4D4D4D"/>
      </a:dk1>
      <a:lt1>
        <a:sysClr val="window" lastClr="FFFFFF"/>
      </a:lt1>
      <a:dk2>
        <a:srgbClr val="44546A"/>
      </a:dk2>
      <a:lt2>
        <a:srgbClr val="E7E6E6"/>
      </a:lt2>
      <a:accent1>
        <a:srgbClr val="009DDC"/>
      </a:accent1>
      <a:accent2>
        <a:srgbClr val="7BC144"/>
      </a:accent2>
      <a:accent3>
        <a:srgbClr val="143D8D"/>
      </a:accent3>
      <a:accent4>
        <a:srgbClr val="67B8E5"/>
      </a:accent4>
      <a:accent5>
        <a:srgbClr val="A9D283"/>
      </a:accent5>
      <a:accent6>
        <a:srgbClr val="646EA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PMP">
      <a:dk1>
        <a:srgbClr val="464341"/>
      </a:dk1>
      <a:lt1>
        <a:srgbClr val="FFFFFF"/>
      </a:lt1>
      <a:dk2>
        <a:srgbClr val="0079C1"/>
      </a:dk2>
      <a:lt2>
        <a:srgbClr val="B3BBBF"/>
      </a:lt2>
      <a:accent1>
        <a:srgbClr val="D11241"/>
      </a:accent1>
      <a:accent2>
        <a:srgbClr val="FDB913"/>
      </a:accent2>
      <a:accent3>
        <a:srgbClr val="243874"/>
      </a:accent3>
      <a:accent4>
        <a:srgbClr val="77B800"/>
      </a:accent4>
      <a:accent5>
        <a:srgbClr val="491D6F"/>
      </a:accent5>
      <a:accent6>
        <a:srgbClr val="FCEE1D"/>
      </a:accent6>
      <a:hlink>
        <a:srgbClr val="6DC8BF"/>
      </a:hlink>
      <a:folHlink>
        <a:srgbClr val="A5ACB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MP Presentation Template Wide" id="{C483CEAF-F3E7-4222-B61F-AA26E386139B}" vid="{11611916-61CF-4E2F-AE39-401442B1CF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1968</Words>
  <Application>Microsoft Office PowerPoint</Application>
  <PresentationFormat>Widescreen</PresentationFormat>
  <Paragraphs>326</Paragraphs>
  <Slides>53</Slides>
  <Notes>53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53</vt:i4>
      </vt:variant>
    </vt:vector>
  </HeadingPairs>
  <TitlesOfParts>
    <vt:vector size="68" baseType="lpstr">
      <vt:lpstr>Arial Unicode MS</vt:lpstr>
      <vt:lpstr>Arial</vt:lpstr>
      <vt:lpstr>Bradley Hand ITC</vt:lpstr>
      <vt:lpstr>Calibri</vt:lpstr>
      <vt:lpstr>Calibri Light</vt:lpstr>
      <vt:lpstr>Century Gothic</vt:lpstr>
      <vt:lpstr>Corbel</vt:lpstr>
      <vt:lpstr>Eras Light ITC</vt:lpstr>
      <vt:lpstr>Montserrat</vt:lpstr>
      <vt:lpstr>Segoe UI</vt:lpstr>
      <vt:lpstr>Ubuntu</vt:lpstr>
      <vt:lpstr>Ubuntu Light</vt:lpstr>
      <vt:lpstr>Wingdings 2</vt:lpstr>
      <vt:lpstr>Office Theme</vt:lpstr>
      <vt:lpstr>1_Office Theme</vt:lpstr>
      <vt:lpstr>How the best win</vt:lpstr>
      <vt:lpstr>PowerPoint Presentation</vt:lpstr>
      <vt:lpstr>Proposal BenchmarkerTM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Areas of weakness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Proposal BenchmarkerTM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the best win - (c) Strategic Proposals 2018</dc:title>
  <dc:creator/>
  <cp:lastModifiedBy/>
  <cp:revision>1</cp:revision>
  <dcterms:created xsi:type="dcterms:W3CDTF">2018-05-31T12:54:44Z</dcterms:created>
  <dcterms:modified xsi:type="dcterms:W3CDTF">2018-05-31T13:39:23Z</dcterms:modified>
</cp:coreProperties>
</file>